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82" r:id="rId8"/>
    <p:sldId id="283" r:id="rId9"/>
    <p:sldId id="286" r:id="rId10"/>
    <p:sldId id="284" r:id="rId11"/>
    <p:sldId id="285" r:id="rId12"/>
    <p:sldId id="262" r:id="rId13"/>
    <p:sldId id="264" r:id="rId14"/>
    <p:sldId id="265" r:id="rId15"/>
    <p:sldId id="266" r:id="rId16"/>
    <p:sldId id="267" r:id="rId17"/>
    <p:sldId id="270" r:id="rId18"/>
    <p:sldId id="268" r:id="rId19"/>
    <p:sldId id="269" r:id="rId20"/>
    <p:sldId id="273" r:id="rId21"/>
    <p:sldId id="274" r:id="rId22"/>
    <p:sldId id="275" r:id="rId23"/>
    <p:sldId id="276" r:id="rId24"/>
    <p:sldId id="278" r:id="rId25"/>
    <p:sldId id="279" r:id="rId26"/>
    <p:sldId id="287" r:id="rId27"/>
    <p:sldId id="288" r:id="rId28"/>
    <p:sldId id="289" r:id="rId29"/>
    <p:sldId id="290" r:id="rId30"/>
    <p:sldId id="291" r:id="rId31"/>
    <p:sldId id="292" r:id="rId32"/>
    <p:sldId id="293" r:id="rId33"/>
    <p:sldId id="277" r:id="rId34"/>
    <p:sldId id="28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288"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51329C-A1A2-42BC-BB5D-952D83CD14D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s-ES"/>
        </a:p>
      </dgm:t>
    </dgm:pt>
    <dgm:pt modelId="{0E0467AB-D556-42CF-869E-806D5A323E45}">
      <dgm:prSet phldrT="[Texto]"/>
      <dgm:spPr>
        <a:solidFill>
          <a:schemeClr val="accent2">
            <a:lumMod val="50000"/>
          </a:schemeClr>
        </a:solidFill>
      </dgm:spPr>
      <dgm:t>
        <a:bodyPr/>
        <a:lstStyle/>
        <a:p>
          <a:r>
            <a:rPr lang="es-ES" dirty="0" smtClean="0"/>
            <a:t>Perceptible</a:t>
          </a:r>
          <a:endParaRPr lang="es-ES" dirty="0"/>
        </a:p>
      </dgm:t>
    </dgm:pt>
    <dgm:pt modelId="{AA9C4029-6932-45FB-B2C4-54E602EEF9AD}" type="parTrans" cxnId="{77F7FAA6-B286-438C-85C3-48B59AC24344}">
      <dgm:prSet/>
      <dgm:spPr/>
      <dgm:t>
        <a:bodyPr/>
        <a:lstStyle/>
        <a:p>
          <a:endParaRPr lang="es-ES"/>
        </a:p>
      </dgm:t>
    </dgm:pt>
    <dgm:pt modelId="{8398238D-88B4-4F4C-8F86-4F7EC072E620}" type="sibTrans" cxnId="{77F7FAA6-B286-438C-85C3-48B59AC24344}">
      <dgm:prSet/>
      <dgm:spPr/>
      <dgm:t>
        <a:bodyPr/>
        <a:lstStyle/>
        <a:p>
          <a:endParaRPr lang="es-ES"/>
        </a:p>
      </dgm:t>
    </dgm:pt>
    <dgm:pt modelId="{CD1DD8C2-EE81-4830-8E85-4A6AFB289DE8}">
      <dgm:prSet phldrT="[Texto]"/>
      <dgm:spPr>
        <a:solidFill>
          <a:schemeClr val="tx2"/>
        </a:solidFill>
      </dgm:spPr>
      <dgm:t>
        <a:bodyPr/>
        <a:lstStyle/>
        <a:p>
          <a:r>
            <a:rPr lang="es-ES" dirty="0" smtClean="0"/>
            <a:t>Operable</a:t>
          </a:r>
          <a:endParaRPr lang="es-ES" dirty="0"/>
        </a:p>
      </dgm:t>
    </dgm:pt>
    <dgm:pt modelId="{3D0D20F5-B0F3-4E6A-9980-886B97DEC759}" type="parTrans" cxnId="{52F08115-5758-4E85-B841-A9816B7D0166}">
      <dgm:prSet/>
      <dgm:spPr/>
      <dgm:t>
        <a:bodyPr/>
        <a:lstStyle/>
        <a:p>
          <a:endParaRPr lang="es-ES"/>
        </a:p>
      </dgm:t>
    </dgm:pt>
    <dgm:pt modelId="{9872E772-46E6-4AD1-B06E-C37BB849FD69}" type="sibTrans" cxnId="{52F08115-5758-4E85-B841-A9816B7D0166}">
      <dgm:prSet/>
      <dgm:spPr/>
      <dgm:t>
        <a:bodyPr/>
        <a:lstStyle/>
        <a:p>
          <a:endParaRPr lang="es-ES"/>
        </a:p>
      </dgm:t>
    </dgm:pt>
    <dgm:pt modelId="{9C92FA07-F605-455E-9345-758612A13B53}">
      <dgm:prSet phldrT="[Texto]"/>
      <dgm:spPr>
        <a:solidFill>
          <a:schemeClr val="accent3">
            <a:lumMod val="50000"/>
          </a:schemeClr>
        </a:solidFill>
      </dgm:spPr>
      <dgm:t>
        <a:bodyPr/>
        <a:lstStyle/>
        <a:p>
          <a:r>
            <a:rPr lang="es-ES" dirty="0" smtClean="0"/>
            <a:t>Comprensible</a:t>
          </a:r>
          <a:endParaRPr lang="es-ES" dirty="0"/>
        </a:p>
      </dgm:t>
    </dgm:pt>
    <dgm:pt modelId="{657F67FE-BB2C-4B03-8941-DFF10FEECFB1}" type="parTrans" cxnId="{1089EFF4-9C2D-458F-8B40-746801604BF3}">
      <dgm:prSet/>
      <dgm:spPr/>
      <dgm:t>
        <a:bodyPr/>
        <a:lstStyle/>
        <a:p>
          <a:endParaRPr lang="es-ES"/>
        </a:p>
      </dgm:t>
    </dgm:pt>
    <dgm:pt modelId="{60892637-4737-4741-83FB-5CEC15105906}" type="sibTrans" cxnId="{1089EFF4-9C2D-458F-8B40-746801604BF3}">
      <dgm:prSet/>
      <dgm:spPr/>
      <dgm:t>
        <a:bodyPr/>
        <a:lstStyle/>
        <a:p>
          <a:endParaRPr lang="es-ES"/>
        </a:p>
      </dgm:t>
    </dgm:pt>
    <dgm:pt modelId="{2D3FB5DF-C372-43A4-AA32-4840CF6C5363}">
      <dgm:prSet phldrT="[Texto]"/>
      <dgm:spPr>
        <a:solidFill>
          <a:srgbClr val="7030A0"/>
        </a:solidFill>
      </dgm:spPr>
      <dgm:t>
        <a:bodyPr/>
        <a:lstStyle/>
        <a:p>
          <a:r>
            <a:rPr lang="es-ES" dirty="0" smtClean="0"/>
            <a:t>Robusto</a:t>
          </a:r>
          <a:endParaRPr lang="es-ES" dirty="0"/>
        </a:p>
      </dgm:t>
    </dgm:pt>
    <dgm:pt modelId="{36A7332C-7A79-4D7A-8F92-2F5635C6A1DD}" type="parTrans" cxnId="{381CDE9A-FC95-4A4A-93D9-9C9C40860DC3}">
      <dgm:prSet/>
      <dgm:spPr/>
      <dgm:t>
        <a:bodyPr/>
        <a:lstStyle/>
        <a:p>
          <a:endParaRPr lang="es-ES"/>
        </a:p>
      </dgm:t>
    </dgm:pt>
    <dgm:pt modelId="{30A56086-06E1-4CB5-823D-362D607C415C}" type="sibTrans" cxnId="{381CDE9A-FC95-4A4A-93D9-9C9C40860DC3}">
      <dgm:prSet/>
      <dgm:spPr/>
      <dgm:t>
        <a:bodyPr/>
        <a:lstStyle/>
        <a:p>
          <a:endParaRPr lang="es-ES"/>
        </a:p>
      </dgm:t>
    </dgm:pt>
    <dgm:pt modelId="{12D8D722-D3BE-43E7-833A-B6036A6DEE94}" type="pres">
      <dgm:prSet presAssocID="{7B51329C-A1A2-42BC-BB5D-952D83CD14DA}" presName="matrix" presStyleCnt="0">
        <dgm:presLayoutVars>
          <dgm:chMax val="1"/>
          <dgm:dir/>
          <dgm:resizeHandles val="exact"/>
        </dgm:presLayoutVars>
      </dgm:prSet>
      <dgm:spPr/>
      <dgm:t>
        <a:bodyPr/>
        <a:lstStyle/>
        <a:p>
          <a:endParaRPr lang="es-ES"/>
        </a:p>
      </dgm:t>
    </dgm:pt>
    <dgm:pt modelId="{38611ADA-B185-4060-9084-C096ADD95B06}" type="pres">
      <dgm:prSet presAssocID="{7B51329C-A1A2-42BC-BB5D-952D83CD14DA}" presName="diamond" presStyleLbl="bgShp" presStyleIdx="0" presStyleCnt="1"/>
      <dgm:spPr/>
    </dgm:pt>
    <dgm:pt modelId="{C780EEE7-12A2-410A-A89F-DE15C91139B7}" type="pres">
      <dgm:prSet presAssocID="{7B51329C-A1A2-42BC-BB5D-952D83CD14DA}" presName="quad1" presStyleLbl="node1" presStyleIdx="0" presStyleCnt="4">
        <dgm:presLayoutVars>
          <dgm:chMax val="0"/>
          <dgm:chPref val="0"/>
          <dgm:bulletEnabled val="1"/>
        </dgm:presLayoutVars>
      </dgm:prSet>
      <dgm:spPr/>
      <dgm:t>
        <a:bodyPr/>
        <a:lstStyle/>
        <a:p>
          <a:endParaRPr lang="es-ES"/>
        </a:p>
      </dgm:t>
    </dgm:pt>
    <dgm:pt modelId="{19C201F2-F327-460B-B69B-51757062FCC0}" type="pres">
      <dgm:prSet presAssocID="{7B51329C-A1A2-42BC-BB5D-952D83CD14DA}" presName="quad2" presStyleLbl="node1" presStyleIdx="1" presStyleCnt="4">
        <dgm:presLayoutVars>
          <dgm:chMax val="0"/>
          <dgm:chPref val="0"/>
          <dgm:bulletEnabled val="1"/>
        </dgm:presLayoutVars>
      </dgm:prSet>
      <dgm:spPr/>
      <dgm:t>
        <a:bodyPr/>
        <a:lstStyle/>
        <a:p>
          <a:endParaRPr lang="es-ES"/>
        </a:p>
      </dgm:t>
    </dgm:pt>
    <dgm:pt modelId="{B6D99168-A2BC-496D-9507-80A213B81EC4}" type="pres">
      <dgm:prSet presAssocID="{7B51329C-A1A2-42BC-BB5D-952D83CD14DA}" presName="quad3" presStyleLbl="node1" presStyleIdx="2" presStyleCnt="4">
        <dgm:presLayoutVars>
          <dgm:chMax val="0"/>
          <dgm:chPref val="0"/>
          <dgm:bulletEnabled val="1"/>
        </dgm:presLayoutVars>
      </dgm:prSet>
      <dgm:spPr/>
      <dgm:t>
        <a:bodyPr/>
        <a:lstStyle/>
        <a:p>
          <a:endParaRPr lang="es-ES"/>
        </a:p>
      </dgm:t>
    </dgm:pt>
    <dgm:pt modelId="{6ECB6E20-D62F-4C9E-ACB5-B6F86E5E9113}" type="pres">
      <dgm:prSet presAssocID="{7B51329C-A1A2-42BC-BB5D-952D83CD14DA}" presName="quad4" presStyleLbl="node1" presStyleIdx="3" presStyleCnt="4">
        <dgm:presLayoutVars>
          <dgm:chMax val="0"/>
          <dgm:chPref val="0"/>
          <dgm:bulletEnabled val="1"/>
        </dgm:presLayoutVars>
      </dgm:prSet>
      <dgm:spPr/>
      <dgm:t>
        <a:bodyPr/>
        <a:lstStyle/>
        <a:p>
          <a:endParaRPr lang="es-ES"/>
        </a:p>
      </dgm:t>
    </dgm:pt>
  </dgm:ptLst>
  <dgm:cxnLst>
    <dgm:cxn modelId="{AADDBF96-4053-4730-95A1-B0B68CEDF868}" type="presOf" srcId="{7B51329C-A1A2-42BC-BB5D-952D83CD14DA}" destId="{12D8D722-D3BE-43E7-833A-B6036A6DEE94}" srcOrd="0" destOrd="0" presId="urn:microsoft.com/office/officeart/2005/8/layout/matrix3"/>
    <dgm:cxn modelId="{4236CDF4-9589-412A-83D3-47BA2DEB43F9}" type="presOf" srcId="{2D3FB5DF-C372-43A4-AA32-4840CF6C5363}" destId="{6ECB6E20-D62F-4C9E-ACB5-B6F86E5E9113}" srcOrd="0" destOrd="0" presId="urn:microsoft.com/office/officeart/2005/8/layout/matrix3"/>
    <dgm:cxn modelId="{1089EFF4-9C2D-458F-8B40-746801604BF3}" srcId="{7B51329C-A1A2-42BC-BB5D-952D83CD14DA}" destId="{9C92FA07-F605-455E-9345-758612A13B53}" srcOrd="2" destOrd="0" parTransId="{657F67FE-BB2C-4B03-8941-DFF10FEECFB1}" sibTransId="{60892637-4737-4741-83FB-5CEC15105906}"/>
    <dgm:cxn modelId="{18CFFA83-38B1-4240-8EF7-AE87784479BF}" type="presOf" srcId="{0E0467AB-D556-42CF-869E-806D5A323E45}" destId="{C780EEE7-12A2-410A-A89F-DE15C91139B7}" srcOrd="0" destOrd="0" presId="urn:microsoft.com/office/officeart/2005/8/layout/matrix3"/>
    <dgm:cxn modelId="{77F7FAA6-B286-438C-85C3-48B59AC24344}" srcId="{7B51329C-A1A2-42BC-BB5D-952D83CD14DA}" destId="{0E0467AB-D556-42CF-869E-806D5A323E45}" srcOrd="0" destOrd="0" parTransId="{AA9C4029-6932-45FB-B2C4-54E602EEF9AD}" sibTransId="{8398238D-88B4-4F4C-8F86-4F7EC072E620}"/>
    <dgm:cxn modelId="{F7F24EEB-AFEC-4523-8FFF-70DB2450A2CB}" type="presOf" srcId="{CD1DD8C2-EE81-4830-8E85-4A6AFB289DE8}" destId="{19C201F2-F327-460B-B69B-51757062FCC0}" srcOrd="0" destOrd="0" presId="urn:microsoft.com/office/officeart/2005/8/layout/matrix3"/>
    <dgm:cxn modelId="{381CDE9A-FC95-4A4A-93D9-9C9C40860DC3}" srcId="{7B51329C-A1A2-42BC-BB5D-952D83CD14DA}" destId="{2D3FB5DF-C372-43A4-AA32-4840CF6C5363}" srcOrd="3" destOrd="0" parTransId="{36A7332C-7A79-4D7A-8F92-2F5635C6A1DD}" sibTransId="{30A56086-06E1-4CB5-823D-362D607C415C}"/>
    <dgm:cxn modelId="{3A209CB3-1921-4ECC-AB62-A1D8EAE0D890}" type="presOf" srcId="{9C92FA07-F605-455E-9345-758612A13B53}" destId="{B6D99168-A2BC-496D-9507-80A213B81EC4}" srcOrd="0" destOrd="0" presId="urn:microsoft.com/office/officeart/2005/8/layout/matrix3"/>
    <dgm:cxn modelId="{52F08115-5758-4E85-B841-A9816B7D0166}" srcId="{7B51329C-A1A2-42BC-BB5D-952D83CD14DA}" destId="{CD1DD8C2-EE81-4830-8E85-4A6AFB289DE8}" srcOrd="1" destOrd="0" parTransId="{3D0D20F5-B0F3-4E6A-9980-886B97DEC759}" sibTransId="{9872E772-46E6-4AD1-B06E-C37BB849FD69}"/>
    <dgm:cxn modelId="{5329D5AD-0C4C-4967-95A6-061FDF5A3857}" type="presParOf" srcId="{12D8D722-D3BE-43E7-833A-B6036A6DEE94}" destId="{38611ADA-B185-4060-9084-C096ADD95B06}" srcOrd="0" destOrd="0" presId="urn:microsoft.com/office/officeart/2005/8/layout/matrix3"/>
    <dgm:cxn modelId="{34A686D8-3523-41ED-86AE-87B7440934E1}" type="presParOf" srcId="{12D8D722-D3BE-43E7-833A-B6036A6DEE94}" destId="{C780EEE7-12A2-410A-A89F-DE15C91139B7}" srcOrd="1" destOrd="0" presId="urn:microsoft.com/office/officeart/2005/8/layout/matrix3"/>
    <dgm:cxn modelId="{1C810291-BA74-4E45-8DAD-BB51BC0E1DB2}" type="presParOf" srcId="{12D8D722-D3BE-43E7-833A-B6036A6DEE94}" destId="{19C201F2-F327-460B-B69B-51757062FCC0}" srcOrd="2" destOrd="0" presId="urn:microsoft.com/office/officeart/2005/8/layout/matrix3"/>
    <dgm:cxn modelId="{792834D2-273A-4FE6-8B2C-4ABD5930A7A3}" type="presParOf" srcId="{12D8D722-D3BE-43E7-833A-B6036A6DEE94}" destId="{B6D99168-A2BC-496D-9507-80A213B81EC4}" srcOrd="3" destOrd="0" presId="urn:microsoft.com/office/officeart/2005/8/layout/matrix3"/>
    <dgm:cxn modelId="{DAC2DC6A-D486-45FE-9E1D-5003F32D03BD}" type="presParOf" srcId="{12D8D722-D3BE-43E7-833A-B6036A6DEE94}" destId="{6ECB6E20-D62F-4C9E-ACB5-B6F86E5E9113}"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11ADA-B185-4060-9084-C096ADD95B06}">
      <dsp:nvSpPr>
        <dsp:cNvPr id="0" name=""/>
        <dsp:cNvSpPr/>
      </dsp:nvSpPr>
      <dsp:spPr>
        <a:xfrm>
          <a:off x="1030307" y="0"/>
          <a:ext cx="4506089" cy="4506089"/>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80EEE7-12A2-410A-A89F-DE15C91139B7}">
      <dsp:nvSpPr>
        <dsp:cNvPr id="0" name=""/>
        <dsp:cNvSpPr/>
      </dsp:nvSpPr>
      <dsp:spPr>
        <a:xfrm>
          <a:off x="1458385" y="428078"/>
          <a:ext cx="1757374" cy="1757374"/>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Perceptible</a:t>
          </a:r>
          <a:endParaRPr lang="es-ES" sz="2000" kern="1200" dirty="0"/>
        </a:p>
      </dsp:txBody>
      <dsp:txXfrm>
        <a:off x="1544173" y="513866"/>
        <a:ext cx="1585798" cy="1585798"/>
      </dsp:txXfrm>
    </dsp:sp>
    <dsp:sp modelId="{19C201F2-F327-460B-B69B-51757062FCC0}">
      <dsp:nvSpPr>
        <dsp:cNvPr id="0" name=""/>
        <dsp:cNvSpPr/>
      </dsp:nvSpPr>
      <dsp:spPr>
        <a:xfrm>
          <a:off x="3350943" y="428078"/>
          <a:ext cx="1757374" cy="1757374"/>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Operable</a:t>
          </a:r>
          <a:endParaRPr lang="es-ES" sz="2000" kern="1200" dirty="0"/>
        </a:p>
      </dsp:txBody>
      <dsp:txXfrm>
        <a:off x="3436731" y="513866"/>
        <a:ext cx="1585798" cy="1585798"/>
      </dsp:txXfrm>
    </dsp:sp>
    <dsp:sp modelId="{B6D99168-A2BC-496D-9507-80A213B81EC4}">
      <dsp:nvSpPr>
        <dsp:cNvPr id="0" name=""/>
        <dsp:cNvSpPr/>
      </dsp:nvSpPr>
      <dsp:spPr>
        <a:xfrm>
          <a:off x="1458385" y="2320635"/>
          <a:ext cx="1757374" cy="1757374"/>
        </a:xfrm>
        <a:prstGeom prst="roundRect">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Comprensible</a:t>
          </a:r>
          <a:endParaRPr lang="es-ES" sz="2000" kern="1200" dirty="0"/>
        </a:p>
      </dsp:txBody>
      <dsp:txXfrm>
        <a:off x="1544173" y="2406423"/>
        <a:ext cx="1585798" cy="1585798"/>
      </dsp:txXfrm>
    </dsp:sp>
    <dsp:sp modelId="{6ECB6E20-D62F-4C9E-ACB5-B6F86E5E9113}">
      <dsp:nvSpPr>
        <dsp:cNvPr id="0" name=""/>
        <dsp:cNvSpPr/>
      </dsp:nvSpPr>
      <dsp:spPr>
        <a:xfrm>
          <a:off x="3350943" y="2320635"/>
          <a:ext cx="1757374" cy="1757374"/>
        </a:xfrm>
        <a:prstGeom prst="round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kern="1200" dirty="0" smtClean="0"/>
            <a:t>Robusto</a:t>
          </a:r>
          <a:endParaRPr lang="es-ES" sz="2000" kern="1200" dirty="0"/>
        </a:p>
      </dsp:txBody>
      <dsp:txXfrm>
        <a:off x="3436731" y="2406423"/>
        <a:ext cx="1585798" cy="158579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27776C-2219-4B58-B51F-4A67D9A229ED}" type="datetimeFigureOut">
              <a:rPr lang="es-MX" smtClean="0"/>
              <a:t>03/10/2013</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8194B3-6361-4F86-8F7D-586135CADFCF}" type="slidenum">
              <a:rPr lang="es-MX" smtClean="0"/>
              <a:t>‹Nº›</a:t>
            </a:fld>
            <a:endParaRPr lang="es-MX"/>
          </a:p>
        </p:txBody>
      </p:sp>
    </p:spTree>
    <p:extLst>
      <p:ext uri="{BB962C8B-B14F-4D97-AF65-F5344CB8AC3E}">
        <p14:creationId xmlns:p14="http://schemas.microsoft.com/office/powerpoint/2010/main" val="2900077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a:t>
            </a:fld>
            <a:endParaRPr lang="es-MX"/>
          </a:p>
        </p:txBody>
      </p:sp>
    </p:spTree>
    <p:extLst>
      <p:ext uri="{BB962C8B-B14F-4D97-AF65-F5344CB8AC3E}">
        <p14:creationId xmlns:p14="http://schemas.microsoft.com/office/powerpoint/2010/main" val="113646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14</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15</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16</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17</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18</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19</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20</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21</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22</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23</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a:t>
            </a:fld>
            <a:endParaRPr lang="es-MX"/>
          </a:p>
        </p:txBody>
      </p:sp>
    </p:spTree>
    <p:extLst>
      <p:ext uri="{BB962C8B-B14F-4D97-AF65-F5344CB8AC3E}">
        <p14:creationId xmlns:p14="http://schemas.microsoft.com/office/powerpoint/2010/main" val="22365415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24</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25</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33</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34</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3</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4</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5</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6</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9</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12</a:t>
            </a:fld>
            <a:endParaRPr lang="es-MX"/>
          </a:p>
        </p:txBody>
      </p:sp>
    </p:spTree>
    <p:extLst>
      <p:ext uri="{BB962C8B-B14F-4D97-AF65-F5344CB8AC3E}">
        <p14:creationId xmlns:p14="http://schemas.microsoft.com/office/powerpoint/2010/main" val="341227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E68194B3-6361-4F86-8F7D-586135CADFCF}" type="slidenum">
              <a:rPr lang="es-MX" smtClean="0"/>
              <a:t>13</a:t>
            </a:fld>
            <a:endParaRPr lang="es-MX"/>
          </a:p>
        </p:txBody>
      </p:sp>
    </p:spTree>
    <p:extLst>
      <p:ext uri="{BB962C8B-B14F-4D97-AF65-F5344CB8AC3E}">
        <p14:creationId xmlns:p14="http://schemas.microsoft.com/office/powerpoint/2010/main" val="341227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a:p>
        </p:txBody>
      </p:sp>
      <p:sp>
        <p:nvSpPr>
          <p:cNvPr id="4" name="Date Placeholder 3"/>
          <p:cNvSpPr>
            <a:spLocks noGrp="1"/>
          </p:cNvSpPr>
          <p:nvPr>
            <p:ph type="dt" sz="half" idx="10"/>
          </p:nvPr>
        </p:nvSpPr>
        <p:spPr/>
        <p:txBody>
          <a:bodyPr/>
          <a:lstStyle/>
          <a:p>
            <a:fld id="{4701AD2C-2475-CC42-8FCB-D4626DFF78CD}"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4137267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4701AD2C-2475-CC42-8FCB-D4626DFF78CD}"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3574418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4701AD2C-2475-CC42-8FCB-D4626DFF78CD}"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2110079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4701AD2C-2475-CC42-8FCB-D4626DFF78CD}"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2227236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p:txBody>
          <a:bodyPr/>
          <a:lstStyle/>
          <a:p>
            <a:fld id="{4701AD2C-2475-CC42-8FCB-D4626DFF78CD}"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60344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p:txBody>
          <a:bodyPr/>
          <a:lstStyle/>
          <a:p>
            <a:fld id="{4701AD2C-2475-CC42-8FCB-D4626DFF78CD}" type="datetimeFigureOut">
              <a:rPr lang="en-US" smtClean="0"/>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3200290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p:txBody>
          <a:bodyPr/>
          <a:lstStyle/>
          <a:p>
            <a:fld id="{4701AD2C-2475-CC42-8FCB-D4626DFF78CD}" type="datetimeFigureOut">
              <a:rPr lang="en-US" smtClean="0"/>
              <a:t>10/3/2013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3695213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p:txBody>
          <a:bodyPr/>
          <a:lstStyle/>
          <a:p>
            <a:fld id="{4701AD2C-2475-CC42-8FCB-D4626DFF78CD}" type="datetimeFigureOut">
              <a:rPr lang="en-US" smtClean="0"/>
              <a:t>10/3/2013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3137179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01AD2C-2475-CC42-8FCB-D4626DFF78CD}" type="datetimeFigureOut">
              <a:rPr lang="en-US" smtClean="0"/>
              <a:t>10/3/2013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646250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701AD2C-2475-CC42-8FCB-D4626DFF78CD}" type="datetimeFigureOut">
              <a:rPr lang="en-US" smtClean="0"/>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1230004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4701AD2C-2475-CC42-8FCB-D4626DFF78CD}" type="datetimeFigureOut">
              <a:rPr lang="en-US" smtClean="0"/>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FB3E0-9E9C-0B4E-9F96-715E0DC4A58F}" type="slidenum">
              <a:rPr lang="en-US" smtClean="0"/>
              <a:t>‹Nº›</a:t>
            </a:fld>
            <a:endParaRPr lang="en-US"/>
          </a:p>
        </p:txBody>
      </p:sp>
    </p:spTree>
    <p:extLst>
      <p:ext uri="{BB962C8B-B14F-4D97-AF65-F5344CB8AC3E}">
        <p14:creationId xmlns:p14="http://schemas.microsoft.com/office/powerpoint/2010/main" val="2153825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1AD2C-2475-CC42-8FCB-D4626DFF78CD}" type="datetimeFigureOut">
              <a:rPr lang="en-US" smtClean="0"/>
              <a:t>10/3/2013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FB3E0-9E9C-0B4E-9F96-715E0DC4A58F}" type="slidenum">
              <a:rPr lang="en-US" smtClean="0"/>
              <a:t>‹Nº›</a:t>
            </a:fld>
            <a:endParaRPr lang="en-US"/>
          </a:p>
        </p:txBody>
      </p:sp>
    </p:spTree>
    <p:extLst>
      <p:ext uri="{BB962C8B-B14F-4D97-AF65-F5344CB8AC3E}">
        <p14:creationId xmlns:p14="http://schemas.microsoft.com/office/powerpoint/2010/main" val="3537948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rtad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83424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428263" y="2459504"/>
            <a:ext cx="827584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lgn="ctr">
              <a:spcBef>
                <a:spcPct val="50000"/>
              </a:spcBef>
            </a:pPr>
            <a:r>
              <a:rPr lang="es-ES" sz="5400" dirty="0" smtClean="0">
                <a:solidFill>
                  <a:srgbClr val="002060"/>
                </a:solidFill>
                <a:latin typeface="Arial" charset="0"/>
                <a:cs typeface="Arial" charset="0"/>
              </a:rPr>
              <a:t>Accesibilidad Web…</a:t>
            </a:r>
          </a:p>
          <a:p>
            <a:pPr algn="ctr">
              <a:spcBef>
                <a:spcPct val="50000"/>
              </a:spcBef>
            </a:pPr>
            <a:r>
              <a:rPr lang="es-ES" sz="4400" dirty="0" smtClean="0">
                <a:solidFill>
                  <a:srgbClr val="002060"/>
                </a:solidFill>
                <a:latin typeface="Arial" charset="0"/>
                <a:cs typeface="Arial" charset="0"/>
              </a:rPr>
              <a:t>...una alternativa</a:t>
            </a:r>
            <a:endParaRPr lang="es-ES" sz="4400" dirty="0">
              <a:solidFill>
                <a:srgbClr val="002060"/>
              </a:solidFill>
              <a:latin typeface="Arial" charset="0"/>
              <a:cs typeface="Arial"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8982" y="5000772"/>
            <a:ext cx="2905125" cy="1390650"/>
          </a:xfrm>
          <a:prstGeom prst="rect">
            <a:avLst/>
          </a:prstGeom>
        </p:spPr>
      </p:pic>
    </p:spTree>
    <p:extLst>
      <p:ext uri="{BB962C8B-B14F-4D97-AF65-F5344CB8AC3E}">
        <p14:creationId xmlns:p14="http://schemas.microsoft.com/office/powerpoint/2010/main" val="24092622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orr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5724" y="263245"/>
            <a:ext cx="3467041" cy="6359236"/>
          </a:xfrm>
          <a:prstGeom prst="rect">
            <a:avLst/>
          </a:prstGeom>
        </p:spPr>
      </p:pic>
      <p:sp>
        <p:nvSpPr>
          <p:cNvPr id="3" name="1 Rectángulo"/>
          <p:cNvSpPr>
            <a:spLocks noChangeArrowheads="1"/>
          </p:cNvSpPr>
          <p:nvPr/>
        </p:nvSpPr>
        <p:spPr bwMode="auto">
          <a:xfrm>
            <a:off x="578722" y="1071078"/>
            <a:ext cx="5127576"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defRPr/>
            </a:pPr>
            <a:r>
              <a:rPr lang="es-MX" sz="3200" dirty="0" smtClean="0">
                <a:solidFill>
                  <a:srgbClr val="002060"/>
                </a:solidFill>
                <a:latin typeface="Arial" pitchFamily="34" charset="0"/>
                <a:ea typeface="Tahoma" pitchFamily="34" charset="0"/>
                <a:cs typeface="Arial" pitchFamily="34" charset="0"/>
              </a:rPr>
              <a:t>Eliminar las barreras</a:t>
            </a:r>
          </a:p>
          <a:p>
            <a:pPr algn="ctr">
              <a:buFont typeface="Arial" charset="0"/>
              <a:buNone/>
              <a:defRPr/>
            </a:pPr>
            <a:endParaRPr lang="es-MX" sz="2800" dirty="0">
              <a:solidFill>
                <a:srgbClr val="002060"/>
              </a:solidFill>
              <a:latin typeface="Arial" pitchFamily="34" charset="0"/>
              <a:ea typeface="Tahoma" pitchFamily="34" charset="0"/>
              <a:cs typeface="Arial" pitchFamily="34" charset="0"/>
            </a:endParaRPr>
          </a:p>
          <a:p>
            <a:pPr algn="ctr">
              <a:buFont typeface="Arial" charset="0"/>
              <a:buNone/>
              <a:defRPr/>
            </a:pPr>
            <a:r>
              <a:rPr lang="es-MX" sz="4400" dirty="0" smtClean="0">
                <a:solidFill>
                  <a:srgbClr val="C00000"/>
                </a:solidFill>
                <a:latin typeface="Arial" pitchFamily="34" charset="0"/>
                <a:ea typeface="Tahoma" pitchFamily="34" charset="0"/>
                <a:cs typeface="Arial" pitchFamily="34" charset="0"/>
              </a:rPr>
              <a:t>+</a:t>
            </a:r>
          </a:p>
          <a:p>
            <a:pPr algn="ctr">
              <a:buFont typeface="Arial" charset="0"/>
              <a:buNone/>
              <a:defRPr/>
            </a:pPr>
            <a:endParaRPr lang="es-MX" sz="2800" dirty="0">
              <a:solidFill>
                <a:srgbClr val="002060"/>
              </a:solidFill>
              <a:latin typeface="Arial" pitchFamily="34" charset="0"/>
              <a:ea typeface="Tahoma" pitchFamily="34" charset="0"/>
              <a:cs typeface="Arial" pitchFamily="34" charset="0"/>
            </a:endParaRPr>
          </a:p>
          <a:p>
            <a:pPr algn="ctr">
              <a:buFont typeface="Arial" charset="0"/>
              <a:buNone/>
              <a:defRPr/>
            </a:pPr>
            <a:r>
              <a:rPr lang="es-MX" sz="3200" dirty="0" smtClean="0">
                <a:solidFill>
                  <a:srgbClr val="002060"/>
                </a:solidFill>
                <a:latin typeface="Arial" pitchFamily="34" charset="0"/>
                <a:ea typeface="Tahoma" pitchFamily="34" charset="0"/>
                <a:cs typeface="Arial" pitchFamily="34" charset="0"/>
              </a:rPr>
              <a:t>Sitios Web</a:t>
            </a:r>
          </a:p>
          <a:p>
            <a:pPr algn="ctr">
              <a:buFont typeface="Arial" charset="0"/>
              <a:buNone/>
              <a:defRPr/>
            </a:pPr>
            <a:endParaRPr lang="es-MX" sz="2800" dirty="0">
              <a:solidFill>
                <a:srgbClr val="002060"/>
              </a:solidFill>
              <a:latin typeface="Arial" pitchFamily="34" charset="0"/>
              <a:ea typeface="Tahoma" pitchFamily="34" charset="0"/>
              <a:cs typeface="Arial" pitchFamily="34" charset="0"/>
            </a:endParaRPr>
          </a:p>
          <a:p>
            <a:pPr algn="ctr">
              <a:buFont typeface="Arial" charset="0"/>
              <a:buNone/>
              <a:defRPr/>
            </a:pPr>
            <a:r>
              <a:rPr lang="es-MX" sz="4400" dirty="0" smtClean="0">
                <a:solidFill>
                  <a:srgbClr val="C00000"/>
                </a:solidFill>
                <a:latin typeface="Arial" pitchFamily="34" charset="0"/>
                <a:ea typeface="Tahoma" pitchFamily="34" charset="0"/>
                <a:cs typeface="Arial" pitchFamily="34" charset="0"/>
              </a:rPr>
              <a:t>=</a:t>
            </a:r>
          </a:p>
          <a:p>
            <a:pPr algn="ctr">
              <a:buFont typeface="Arial" charset="0"/>
              <a:buNone/>
              <a:defRPr/>
            </a:pPr>
            <a:endParaRPr lang="es-MX" sz="2800" dirty="0" smtClean="0">
              <a:solidFill>
                <a:srgbClr val="002060"/>
              </a:solidFill>
              <a:latin typeface="Arial" pitchFamily="34" charset="0"/>
              <a:ea typeface="Tahoma" pitchFamily="34" charset="0"/>
              <a:cs typeface="Arial" pitchFamily="34" charset="0"/>
            </a:endParaRPr>
          </a:p>
          <a:p>
            <a:pPr algn="ctr">
              <a:buFont typeface="Arial" charset="0"/>
              <a:buNone/>
              <a:defRPr/>
            </a:pPr>
            <a:r>
              <a:rPr lang="es-MX" sz="3200" dirty="0" smtClean="0">
                <a:solidFill>
                  <a:srgbClr val="002060"/>
                </a:solidFill>
                <a:latin typeface="Arial" pitchFamily="34" charset="0"/>
                <a:ea typeface="Tahoma" pitchFamily="34" charset="0"/>
                <a:cs typeface="Arial" pitchFamily="34" charset="0"/>
              </a:rPr>
              <a:t>Accesibilidad Web</a:t>
            </a:r>
            <a:endParaRPr lang="es-MX" sz="3200" dirty="0">
              <a:solidFill>
                <a:srgbClr val="002060"/>
              </a:solidFill>
              <a:latin typeface="Arial" pitchFamily="34" charset="0"/>
              <a:ea typeface="Tahoma" pitchFamily="34" charset="0"/>
              <a:cs typeface="Arial" pitchFamily="34" charset="0"/>
            </a:endParaRPr>
          </a:p>
        </p:txBody>
      </p:sp>
    </p:spTree>
    <p:extLst>
      <p:ext uri="{BB962C8B-B14F-4D97-AF65-F5344CB8AC3E}">
        <p14:creationId xmlns:p14="http://schemas.microsoft.com/office/powerpoint/2010/main" val="573554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907873" y="873651"/>
            <a:ext cx="74148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¿Qué entendemos por Accesibilidad Web?</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1134175" y="2000250"/>
            <a:ext cx="6887057" cy="3344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es-MX" sz="2400" b="1" dirty="0">
                <a:solidFill>
                  <a:srgbClr val="002060"/>
                </a:solidFill>
                <a:latin typeface="Arial" charset="0"/>
                <a:ea typeface="Tahoma" pitchFamily="34" charset="0"/>
                <a:cs typeface="Arial" charset="0"/>
              </a:rPr>
              <a:t>Accesibilidad Web </a:t>
            </a:r>
            <a:r>
              <a:rPr lang="es-MX" sz="2400" dirty="0">
                <a:solidFill>
                  <a:srgbClr val="002060"/>
                </a:solidFill>
                <a:latin typeface="Arial" charset="0"/>
                <a:ea typeface="Tahoma" pitchFamily="34" charset="0"/>
                <a:cs typeface="Arial" charset="0"/>
              </a:rPr>
              <a:t>es el acceso universal a la Web, independientemente del tipo de: </a:t>
            </a:r>
          </a:p>
          <a:p>
            <a:pPr algn="ctr">
              <a:buFont typeface="Arial" charset="0"/>
              <a:buNone/>
            </a:pPr>
            <a:endParaRPr lang="es-MX" sz="2000" dirty="0">
              <a:solidFill>
                <a:srgbClr val="002060"/>
              </a:solidFill>
              <a:latin typeface="Arial" charset="0"/>
              <a:ea typeface="Tahoma" pitchFamily="34" charset="0"/>
              <a:cs typeface="Arial" charset="0"/>
            </a:endParaRPr>
          </a:p>
          <a:p>
            <a:pPr algn="just">
              <a:lnSpc>
                <a:spcPct val="120000"/>
              </a:lnSpc>
              <a:buFont typeface="Wingdings" pitchFamily="2" charset="2"/>
              <a:buChar char="ü"/>
            </a:pPr>
            <a:r>
              <a:rPr lang="es-MX" sz="2000" dirty="0">
                <a:solidFill>
                  <a:srgbClr val="002060"/>
                </a:solidFill>
                <a:latin typeface="Arial" charset="0"/>
                <a:ea typeface="Tahoma" pitchFamily="34" charset="0"/>
                <a:cs typeface="Arial" charset="0"/>
              </a:rPr>
              <a:t>Hardware </a:t>
            </a:r>
          </a:p>
          <a:p>
            <a:pPr algn="just">
              <a:lnSpc>
                <a:spcPct val="120000"/>
              </a:lnSpc>
              <a:buFont typeface="Wingdings" pitchFamily="2" charset="2"/>
              <a:buChar char="ü"/>
            </a:pPr>
            <a:r>
              <a:rPr lang="es-MX" sz="2000" dirty="0">
                <a:solidFill>
                  <a:srgbClr val="002060"/>
                </a:solidFill>
                <a:latin typeface="Arial" charset="0"/>
                <a:ea typeface="Tahoma" pitchFamily="34" charset="0"/>
                <a:cs typeface="Arial" charset="0"/>
              </a:rPr>
              <a:t>Software</a:t>
            </a:r>
          </a:p>
          <a:p>
            <a:pPr algn="just">
              <a:lnSpc>
                <a:spcPct val="120000"/>
              </a:lnSpc>
              <a:buFont typeface="Wingdings" pitchFamily="2" charset="2"/>
              <a:buChar char="ü"/>
            </a:pPr>
            <a:r>
              <a:rPr lang="es-MX" sz="2000" dirty="0">
                <a:solidFill>
                  <a:srgbClr val="002060"/>
                </a:solidFill>
                <a:latin typeface="Arial" charset="0"/>
                <a:ea typeface="Tahoma" pitchFamily="34" charset="0"/>
                <a:cs typeface="Arial" charset="0"/>
              </a:rPr>
              <a:t>Infraestructura de red </a:t>
            </a:r>
          </a:p>
          <a:p>
            <a:pPr algn="just">
              <a:lnSpc>
                <a:spcPct val="120000"/>
              </a:lnSpc>
              <a:buFont typeface="Wingdings" pitchFamily="2" charset="2"/>
              <a:buChar char="ü"/>
            </a:pPr>
            <a:r>
              <a:rPr lang="es-MX" sz="2000" dirty="0">
                <a:solidFill>
                  <a:srgbClr val="002060"/>
                </a:solidFill>
                <a:latin typeface="Arial" charset="0"/>
                <a:ea typeface="Tahoma" pitchFamily="34" charset="0"/>
                <a:cs typeface="Arial" charset="0"/>
              </a:rPr>
              <a:t>Idioma </a:t>
            </a:r>
          </a:p>
          <a:p>
            <a:pPr algn="just">
              <a:lnSpc>
                <a:spcPct val="120000"/>
              </a:lnSpc>
              <a:buFont typeface="Wingdings" pitchFamily="2" charset="2"/>
              <a:buChar char="ü"/>
            </a:pPr>
            <a:r>
              <a:rPr lang="es-MX" sz="2000" dirty="0">
                <a:solidFill>
                  <a:srgbClr val="002060"/>
                </a:solidFill>
                <a:latin typeface="Arial" charset="0"/>
                <a:ea typeface="Tahoma" pitchFamily="34" charset="0"/>
                <a:cs typeface="Arial" charset="0"/>
              </a:rPr>
              <a:t>Localización geográfica  </a:t>
            </a:r>
          </a:p>
          <a:p>
            <a:pPr algn="just">
              <a:lnSpc>
                <a:spcPct val="120000"/>
              </a:lnSpc>
              <a:buFont typeface="Wingdings" pitchFamily="2" charset="2"/>
              <a:buChar char="ü"/>
            </a:pPr>
            <a:r>
              <a:rPr lang="es-MX" sz="2000" dirty="0">
                <a:solidFill>
                  <a:srgbClr val="002060"/>
                </a:solidFill>
                <a:latin typeface="Arial" charset="0"/>
                <a:ea typeface="Tahoma" pitchFamily="34" charset="0"/>
                <a:cs typeface="Arial" charset="0"/>
              </a:rPr>
              <a:t>Capacidades de los </a:t>
            </a:r>
            <a:r>
              <a:rPr lang="es-MX" sz="2000" dirty="0" smtClean="0">
                <a:solidFill>
                  <a:srgbClr val="002060"/>
                </a:solidFill>
                <a:latin typeface="Arial" charset="0"/>
                <a:ea typeface="Tahoma" pitchFamily="34" charset="0"/>
                <a:cs typeface="Arial" charset="0"/>
              </a:rPr>
              <a:t>usuarios</a:t>
            </a:r>
            <a:endParaRPr lang="es-MX" sz="2000" dirty="0">
              <a:solidFill>
                <a:srgbClr val="002060"/>
              </a:solidFill>
              <a:latin typeface="Arial" charset="0"/>
              <a:ea typeface="Tahoma" pitchFamily="34" charset="0"/>
              <a:cs typeface="Arial" charset="0"/>
            </a:endParaRPr>
          </a:p>
        </p:txBody>
      </p:sp>
      <p:pic>
        <p:nvPicPr>
          <p:cNvPr id="5" name="Picture 4" descr="tecl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8562" y="3404968"/>
            <a:ext cx="3066857" cy="1939787"/>
          </a:xfrm>
          <a:prstGeom prst="rect">
            <a:avLst/>
          </a:prstGeom>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mi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3120694"/>
            <a:ext cx="5219700" cy="3737305"/>
          </a:xfrm>
          <a:prstGeom prst="rect">
            <a:avLst/>
          </a:prstGeom>
        </p:spPr>
      </p:pic>
      <p:sp>
        <p:nvSpPr>
          <p:cNvPr id="4" name="1 Rectángulo"/>
          <p:cNvSpPr>
            <a:spLocks noChangeArrowheads="1"/>
          </p:cNvSpPr>
          <p:nvPr/>
        </p:nvSpPr>
        <p:spPr bwMode="auto">
          <a:xfrm>
            <a:off x="783167" y="1744052"/>
            <a:ext cx="762846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buFont typeface="Arial" charset="0"/>
              <a:buNone/>
            </a:pPr>
            <a:r>
              <a:rPr lang="es-MX" sz="2800" dirty="0" smtClean="0">
                <a:solidFill>
                  <a:srgbClr val="002060"/>
                </a:solidFill>
                <a:latin typeface="Arial" charset="0"/>
                <a:ea typeface="Tahoma" pitchFamily="34" charset="0"/>
                <a:cs typeface="Arial" charset="0"/>
              </a:rPr>
              <a:t>Con </a:t>
            </a:r>
            <a:r>
              <a:rPr lang="es-MX" sz="2800" dirty="0">
                <a:solidFill>
                  <a:srgbClr val="002060"/>
                </a:solidFill>
                <a:latin typeface="Arial" charset="0"/>
                <a:ea typeface="Tahoma" pitchFamily="34" charset="0"/>
                <a:cs typeface="Arial" charset="0"/>
              </a:rPr>
              <a:t>este diseño, no </a:t>
            </a:r>
            <a:r>
              <a:rPr lang="es-MX" sz="2800" dirty="0" smtClean="0">
                <a:solidFill>
                  <a:srgbClr val="002060"/>
                </a:solidFill>
                <a:latin typeface="Arial" charset="0"/>
                <a:ea typeface="Tahoma" pitchFamily="34" charset="0"/>
                <a:cs typeface="Arial" charset="0"/>
              </a:rPr>
              <a:t>sólo </a:t>
            </a:r>
            <a:r>
              <a:rPr lang="es-MX" sz="2800" dirty="0">
                <a:solidFill>
                  <a:srgbClr val="002060"/>
                </a:solidFill>
                <a:latin typeface="Arial" charset="0"/>
                <a:ea typeface="Tahoma" pitchFamily="34" charset="0"/>
                <a:cs typeface="Arial" charset="0"/>
              </a:rPr>
              <a:t>se beneficia a las personas con discapacidad, ya que el beneficio es para </a:t>
            </a:r>
            <a:r>
              <a:rPr lang="es-MX" sz="2800" b="1" dirty="0" smtClean="0">
                <a:solidFill>
                  <a:srgbClr val="002060"/>
                </a:solidFill>
                <a:latin typeface="Arial" charset="0"/>
                <a:ea typeface="Tahoma" pitchFamily="34" charset="0"/>
                <a:cs typeface="Arial" charset="0"/>
              </a:rPr>
              <a:t>todos </a:t>
            </a:r>
            <a:r>
              <a:rPr lang="es-MX" sz="2800" b="1" dirty="0">
                <a:solidFill>
                  <a:srgbClr val="002060"/>
                </a:solidFill>
                <a:latin typeface="Arial" charset="0"/>
                <a:ea typeface="Tahoma" pitchFamily="34" charset="0"/>
                <a:cs typeface="Arial" charset="0"/>
              </a:rPr>
              <a:t>los usuarios </a:t>
            </a:r>
            <a:r>
              <a:rPr lang="es-MX" sz="2800" dirty="0">
                <a:solidFill>
                  <a:srgbClr val="002060"/>
                </a:solidFill>
                <a:latin typeface="Arial" charset="0"/>
                <a:ea typeface="Tahoma" pitchFamily="34" charset="0"/>
                <a:cs typeface="Arial" charset="0"/>
              </a:rPr>
              <a:t>del sitio.</a:t>
            </a:r>
            <a:endParaRPr lang="es-MX" sz="2800" b="1" dirty="0">
              <a:solidFill>
                <a:srgbClr val="002060"/>
              </a:solidFill>
              <a:latin typeface="Arial" charset="0"/>
              <a:ea typeface="Tahoma" pitchFamily="34" charset="0"/>
              <a:cs typeface="Arial" charset="0"/>
            </a:endParaRPr>
          </a:p>
        </p:txBody>
      </p:sp>
      <p:sp>
        <p:nvSpPr>
          <p:cNvPr id="6"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Accesibilidad Web</a:t>
            </a:r>
            <a:endParaRPr lang="es-ES" sz="2800" b="1" dirty="0">
              <a:solidFill>
                <a:srgbClr val="C80000"/>
              </a:solidFill>
              <a:latin typeface="Arial" charset="0"/>
              <a:cs typeface="Arial" charset="0"/>
            </a:endParaRPr>
          </a:p>
        </p:txBody>
      </p:sp>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014875" y="467245"/>
            <a:ext cx="76352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Diferencias entre Accesibilidad y Usabilidad</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413741" y="1136243"/>
            <a:ext cx="8236396"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lgn="just">
              <a:buFont typeface="Arial" pitchFamily="34" charset="0"/>
              <a:buChar char="•"/>
              <a:defRPr/>
            </a:pPr>
            <a:r>
              <a:rPr lang="es-MX" dirty="0" smtClean="0">
                <a:solidFill>
                  <a:srgbClr val="002060"/>
                </a:solidFill>
                <a:latin typeface="Arial" pitchFamily="34" charset="0"/>
                <a:cs typeface="Arial" pitchFamily="34" charset="0"/>
              </a:rPr>
              <a:t>Usabilidad y </a:t>
            </a:r>
            <a:r>
              <a:rPr lang="es-MX" dirty="0">
                <a:solidFill>
                  <a:srgbClr val="002060"/>
                </a:solidFill>
                <a:latin typeface="Arial" pitchFamily="34" charset="0"/>
                <a:cs typeface="Arial" pitchFamily="34" charset="0"/>
              </a:rPr>
              <a:t>accesibilidad no son sinónimos, son dos términos relacionados.</a:t>
            </a:r>
          </a:p>
          <a:p>
            <a:pPr marL="457200" indent="-457200" algn="just">
              <a:buFont typeface="Arial" pitchFamily="34" charset="0"/>
              <a:buChar char="•"/>
              <a:defRPr/>
            </a:pPr>
            <a:r>
              <a:rPr lang="es-MX" dirty="0">
                <a:solidFill>
                  <a:srgbClr val="002060"/>
                </a:solidFill>
                <a:latin typeface="Arial" pitchFamily="34" charset="0"/>
                <a:cs typeface="Arial" pitchFamily="34" charset="0"/>
              </a:rPr>
              <a:t>Un sitio accesible es usable pero un sitio usable puede no ser accesible.</a:t>
            </a:r>
          </a:p>
          <a:p>
            <a:pPr marL="457200" indent="-457200" algn="just">
              <a:buFont typeface="Arial" pitchFamily="34" charset="0"/>
              <a:buChar char="•"/>
              <a:defRPr/>
            </a:pPr>
            <a:r>
              <a:rPr lang="es-MX" dirty="0">
                <a:solidFill>
                  <a:srgbClr val="002060"/>
                </a:solidFill>
                <a:latin typeface="Arial" pitchFamily="34" charset="0"/>
                <a:cs typeface="Arial" pitchFamily="34" charset="0"/>
              </a:rPr>
              <a:t>Usabilidad: es la efectividad, eficiencia y satisfacción con la que un producto, permite alcanzar objetivos específicos a usuarios específicos en un contexto de uso específico.</a:t>
            </a:r>
          </a:p>
          <a:p>
            <a:pPr algn="ctr">
              <a:defRPr/>
            </a:pPr>
            <a:endParaRPr lang="es-MX" sz="2800" b="1" dirty="0" smtClean="0">
              <a:solidFill>
                <a:srgbClr val="002060"/>
              </a:solidFill>
              <a:latin typeface="Arial" pitchFamily="34" charset="0"/>
              <a:cs typeface="Arial" pitchFamily="34" charset="0"/>
            </a:endParaRPr>
          </a:p>
          <a:p>
            <a:pPr algn="ctr">
              <a:defRPr/>
            </a:pPr>
            <a:r>
              <a:rPr lang="es-MX" sz="2800" b="1" dirty="0" smtClean="0">
                <a:solidFill>
                  <a:srgbClr val="002060"/>
                </a:solidFill>
                <a:latin typeface="Arial" pitchFamily="34" charset="0"/>
                <a:cs typeface="Arial" pitchFamily="34" charset="0"/>
              </a:rPr>
              <a:t>Usabilidad </a:t>
            </a:r>
            <a:r>
              <a:rPr lang="es-MX" sz="2800" b="1" dirty="0">
                <a:solidFill>
                  <a:srgbClr val="002060"/>
                </a:solidFill>
                <a:latin typeface="Arial" pitchFamily="34" charset="0"/>
                <a:cs typeface="Arial" pitchFamily="34" charset="0"/>
              </a:rPr>
              <a:t>= facilidad de uso</a:t>
            </a:r>
          </a:p>
          <a:p>
            <a:pPr algn="ctr">
              <a:defRPr/>
            </a:pPr>
            <a:endParaRPr lang="es-MX" sz="2000" b="1" dirty="0">
              <a:solidFill>
                <a:srgbClr val="002060"/>
              </a:solidFill>
              <a:latin typeface="Arial" pitchFamily="34" charset="0"/>
              <a:cs typeface="Arial" pitchFamily="34" charset="0"/>
            </a:endParaRPr>
          </a:p>
          <a:p>
            <a:pPr marL="457200" indent="-457200" algn="just">
              <a:buFont typeface="Arial" pitchFamily="34" charset="0"/>
              <a:buChar char="•"/>
              <a:defRPr/>
            </a:pPr>
            <a:r>
              <a:rPr lang="es-MX" dirty="0">
                <a:solidFill>
                  <a:srgbClr val="002060"/>
                </a:solidFill>
                <a:latin typeface="Arial" pitchFamily="34" charset="0"/>
                <a:cs typeface="Arial" pitchFamily="34" charset="0"/>
              </a:rPr>
              <a:t>Una Web usable facilita la vida a las personas que buscan información en internet.</a:t>
            </a:r>
          </a:p>
          <a:p>
            <a:pPr marL="457200" indent="-457200" algn="just">
              <a:buFont typeface="Arial" pitchFamily="34" charset="0"/>
              <a:buChar char="•"/>
              <a:defRPr/>
            </a:pPr>
            <a:r>
              <a:rPr lang="es-MX" dirty="0">
                <a:solidFill>
                  <a:srgbClr val="002060"/>
                </a:solidFill>
                <a:latin typeface="Arial" pitchFamily="34" charset="0"/>
                <a:cs typeface="Arial" pitchFamily="34" charset="0"/>
              </a:rPr>
              <a:t>Accesibilidad es la capacidad de acceso e interacción con un sitio web por todo tipo de usuarios, independientemente de sus capacidades o su contexto de navegación.</a:t>
            </a:r>
          </a:p>
          <a:p>
            <a:pPr algn="ctr">
              <a:defRPr/>
            </a:pPr>
            <a:endParaRPr lang="es-MX" sz="2800" b="1" dirty="0" smtClean="0">
              <a:solidFill>
                <a:srgbClr val="002060"/>
              </a:solidFill>
              <a:latin typeface="Arial" pitchFamily="34" charset="0"/>
              <a:cs typeface="Arial" pitchFamily="34" charset="0"/>
            </a:endParaRPr>
          </a:p>
          <a:p>
            <a:pPr algn="ctr">
              <a:defRPr/>
            </a:pPr>
            <a:r>
              <a:rPr lang="es-MX" sz="2800" b="1" dirty="0" smtClean="0">
                <a:solidFill>
                  <a:srgbClr val="002060"/>
                </a:solidFill>
                <a:latin typeface="Arial" pitchFamily="34" charset="0"/>
                <a:cs typeface="Arial" pitchFamily="34" charset="0"/>
              </a:rPr>
              <a:t>Accesibilidad </a:t>
            </a:r>
            <a:r>
              <a:rPr lang="es-MX" sz="2800" b="1" dirty="0">
                <a:solidFill>
                  <a:srgbClr val="002060"/>
                </a:solidFill>
                <a:latin typeface="Arial" pitchFamily="34" charset="0"/>
                <a:cs typeface="Arial" pitchFamily="34" charset="0"/>
              </a:rPr>
              <a:t>= acceso universal</a:t>
            </a:r>
          </a:p>
        </p:txBody>
      </p:sp>
      <p:pic>
        <p:nvPicPr>
          <p:cNvPr id="4" name="2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93334" y="5653011"/>
            <a:ext cx="1539633" cy="64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¿Por qué hacer una Web Accesible?</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1319375" y="1554038"/>
            <a:ext cx="6470391" cy="41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buFont typeface="Arial" charset="0"/>
              <a:buNone/>
            </a:pPr>
            <a:r>
              <a:rPr lang="es-MX" sz="2000" dirty="0" smtClean="0">
                <a:solidFill>
                  <a:srgbClr val="002060"/>
                </a:solidFill>
                <a:latin typeface="Arial" charset="0"/>
                <a:cs typeface="Arial" charset="0"/>
              </a:rPr>
              <a:t>La </a:t>
            </a:r>
            <a:r>
              <a:rPr lang="es-MX" sz="2000" dirty="0">
                <a:solidFill>
                  <a:srgbClr val="002060"/>
                </a:solidFill>
                <a:latin typeface="Arial" charset="0"/>
                <a:cs typeface="Arial" charset="0"/>
              </a:rPr>
              <a:t>Web se ha convertido en un recurso muy importante para diferentes aspectos de la vida: </a:t>
            </a:r>
            <a:endParaRPr lang="es-MX" sz="2000" dirty="0" smtClean="0">
              <a:solidFill>
                <a:srgbClr val="002060"/>
              </a:solidFill>
              <a:latin typeface="Arial" charset="0"/>
              <a:cs typeface="Arial" charset="0"/>
            </a:endParaRPr>
          </a:p>
          <a:p>
            <a:pPr algn="just">
              <a:buFont typeface="Arial" charset="0"/>
              <a:buNone/>
            </a:pPr>
            <a:endParaRPr lang="es-MX" sz="2000" dirty="0" smtClean="0">
              <a:solidFill>
                <a:srgbClr val="002060"/>
              </a:solidFill>
              <a:latin typeface="Arial" charset="0"/>
              <a:cs typeface="Arial" charset="0"/>
            </a:endParaRPr>
          </a:p>
          <a:p>
            <a:pPr algn="just">
              <a:buFont typeface="Arial" charset="0"/>
              <a:buNone/>
            </a:pPr>
            <a:endParaRPr lang="es-MX" sz="2000" dirty="0">
              <a:solidFill>
                <a:srgbClr val="002060"/>
              </a:solidFill>
              <a:latin typeface="Arial" charset="0"/>
              <a:cs typeface="Arial" charset="0"/>
            </a:endParaRPr>
          </a:p>
          <a:p>
            <a:pPr lvl="1" algn="just">
              <a:lnSpc>
                <a:spcPct val="130000"/>
              </a:lnSpc>
            </a:pPr>
            <a:r>
              <a:rPr lang="es-MX" sz="2400" dirty="0">
                <a:solidFill>
                  <a:srgbClr val="002060"/>
                </a:solidFill>
                <a:latin typeface="Arial" charset="0"/>
                <a:cs typeface="Arial" charset="0"/>
              </a:rPr>
              <a:t>Educación,</a:t>
            </a:r>
          </a:p>
          <a:p>
            <a:pPr lvl="1" algn="just">
              <a:lnSpc>
                <a:spcPct val="130000"/>
              </a:lnSpc>
            </a:pPr>
            <a:r>
              <a:rPr lang="es-MX" sz="2400" dirty="0">
                <a:solidFill>
                  <a:srgbClr val="002060"/>
                </a:solidFill>
                <a:latin typeface="Arial" charset="0"/>
                <a:cs typeface="Arial" charset="0"/>
              </a:rPr>
              <a:t>Empleo, </a:t>
            </a:r>
          </a:p>
          <a:p>
            <a:pPr lvl="1" algn="just">
              <a:lnSpc>
                <a:spcPct val="130000"/>
              </a:lnSpc>
            </a:pPr>
            <a:r>
              <a:rPr lang="es-MX" sz="2400" dirty="0">
                <a:solidFill>
                  <a:srgbClr val="002060"/>
                </a:solidFill>
                <a:latin typeface="Arial" charset="0"/>
                <a:cs typeface="Arial" charset="0"/>
              </a:rPr>
              <a:t>Gobierno, </a:t>
            </a:r>
          </a:p>
          <a:p>
            <a:pPr lvl="1" algn="just">
              <a:lnSpc>
                <a:spcPct val="130000"/>
              </a:lnSpc>
            </a:pPr>
            <a:r>
              <a:rPr lang="es-MX" sz="2400" dirty="0">
                <a:solidFill>
                  <a:srgbClr val="002060"/>
                </a:solidFill>
                <a:latin typeface="Arial" charset="0"/>
                <a:cs typeface="Arial" charset="0"/>
              </a:rPr>
              <a:t>Comercio, </a:t>
            </a:r>
          </a:p>
          <a:p>
            <a:pPr lvl="1" algn="just">
              <a:lnSpc>
                <a:spcPct val="130000"/>
              </a:lnSpc>
            </a:pPr>
            <a:r>
              <a:rPr lang="es-MX" sz="2400" dirty="0">
                <a:solidFill>
                  <a:srgbClr val="002060"/>
                </a:solidFill>
                <a:latin typeface="Arial" charset="0"/>
                <a:cs typeface="Arial" charset="0"/>
              </a:rPr>
              <a:t>Salud y </a:t>
            </a:r>
          </a:p>
          <a:p>
            <a:pPr lvl="1" algn="just">
              <a:lnSpc>
                <a:spcPct val="130000"/>
              </a:lnSpc>
            </a:pPr>
            <a:r>
              <a:rPr lang="es-MX" sz="2400" dirty="0">
                <a:solidFill>
                  <a:srgbClr val="002060"/>
                </a:solidFill>
                <a:latin typeface="Arial" charset="0"/>
                <a:cs typeface="Arial" charset="0"/>
              </a:rPr>
              <a:t>Entretenimiento </a:t>
            </a:r>
            <a:endParaRPr lang="es-ES" sz="2400" dirty="0">
              <a:solidFill>
                <a:srgbClr val="002060"/>
              </a:solidFill>
              <a:latin typeface="Arial" charset="0"/>
              <a:cs typeface="Arial" charset="0"/>
            </a:endParaRPr>
          </a:p>
        </p:txBody>
      </p:sp>
      <p:pic>
        <p:nvPicPr>
          <p:cNvPr id="5" name="Picture 4" descr="img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3700" y="2540000"/>
            <a:ext cx="4445000" cy="3556000"/>
          </a:xfrm>
          <a:prstGeom prst="rect">
            <a:avLst/>
          </a:prstGeom>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¿Por qué hacer una Web Accesible?</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995125" y="1979755"/>
            <a:ext cx="707225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buFont typeface="Arial" charset="0"/>
              <a:buNone/>
            </a:pPr>
            <a:r>
              <a:rPr lang="es-MX" sz="2000" dirty="0" smtClean="0">
                <a:solidFill>
                  <a:srgbClr val="002060"/>
                </a:solidFill>
                <a:latin typeface="Arial" charset="0"/>
                <a:cs typeface="Arial" charset="0"/>
              </a:rPr>
              <a:t>Con </a:t>
            </a:r>
            <a:r>
              <a:rPr lang="es-MX" sz="2000" dirty="0">
                <a:solidFill>
                  <a:srgbClr val="002060"/>
                </a:solidFill>
                <a:latin typeface="Arial" charset="0"/>
                <a:cs typeface="Arial" charset="0"/>
              </a:rPr>
              <a:t>el uso de la Web cualquiera podría tener acceso a la riqueza de información localizada en sistemas de cómputo en todo el mundo</a:t>
            </a:r>
            <a:r>
              <a:rPr lang="es-MX" sz="2000" dirty="0" smtClean="0">
                <a:solidFill>
                  <a:srgbClr val="002060"/>
                </a:solidFill>
                <a:latin typeface="Arial" charset="0"/>
                <a:cs typeface="Arial" charset="0"/>
              </a:rPr>
              <a:t>.</a:t>
            </a:r>
            <a:endParaRPr lang="es-MX" sz="2000" dirty="0">
              <a:solidFill>
                <a:srgbClr val="002060"/>
              </a:solidFill>
              <a:latin typeface="Arial" charset="0"/>
              <a:cs typeface="Arial" charset="0"/>
            </a:endParaRPr>
          </a:p>
        </p:txBody>
      </p:sp>
      <p:sp>
        <p:nvSpPr>
          <p:cNvPr id="5" name="2 CuadroTexto"/>
          <p:cNvSpPr txBox="1">
            <a:spLocks noChangeArrowheads="1"/>
          </p:cNvSpPr>
          <p:nvPr/>
        </p:nvSpPr>
        <p:spPr bwMode="auto">
          <a:xfrm>
            <a:off x="5245870" y="4436101"/>
            <a:ext cx="34282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s-MX" sz="2800" b="1" dirty="0">
                <a:solidFill>
                  <a:srgbClr val="002060"/>
                </a:solidFill>
                <a:latin typeface="Arial" charset="0"/>
                <a:cs typeface="Arial" charset="0"/>
              </a:rPr>
              <a:t>¿Cualquiera?..</a:t>
            </a:r>
            <a:r>
              <a:rPr lang="es-MX" sz="2800" b="1" dirty="0" smtClean="0">
                <a:solidFill>
                  <a:srgbClr val="002060"/>
                </a:solidFill>
                <a:latin typeface="Arial" charset="0"/>
                <a:cs typeface="Arial" charset="0"/>
              </a:rPr>
              <a:t>.</a:t>
            </a:r>
            <a:endParaRPr lang="es-MX" sz="2800" b="1" dirty="0"/>
          </a:p>
        </p:txBody>
      </p:sp>
      <p:pic>
        <p:nvPicPr>
          <p:cNvPr id="6" name="Picture 5" descr="bloq.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471" y="3026401"/>
            <a:ext cx="4445000" cy="3175000"/>
          </a:xfrm>
          <a:prstGeom prst="rect">
            <a:avLst/>
          </a:prstGeom>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¿Por qué hacer una Web Accesible?</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891237" y="1724297"/>
            <a:ext cx="733835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buFont typeface="Arial" charset="0"/>
              <a:buNone/>
              <a:defRPr/>
            </a:pPr>
            <a:r>
              <a:rPr lang="es-MX" sz="2000" dirty="0">
                <a:solidFill>
                  <a:srgbClr val="002060"/>
                </a:solidFill>
                <a:latin typeface="Arial" pitchFamily="34" charset="0"/>
                <a:cs typeface="Arial" pitchFamily="34" charset="0"/>
              </a:rPr>
              <a:t>La realidad es que existen millones de personas con discapacidad que no pueden utilizar la Web. </a:t>
            </a:r>
          </a:p>
          <a:p>
            <a:pPr algn="just">
              <a:buFont typeface="Arial" charset="0"/>
              <a:buNone/>
              <a:defRPr/>
            </a:pPr>
            <a:endParaRPr lang="es-MX" sz="2000" dirty="0">
              <a:solidFill>
                <a:srgbClr val="002060"/>
              </a:solidFill>
              <a:latin typeface="Arial" pitchFamily="34" charset="0"/>
              <a:cs typeface="Arial" pitchFamily="34" charset="0"/>
            </a:endParaRPr>
          </a:p>
          <a:p>
            <a:pPr algn="just">
              <a:buFont typeface="Arial" charset="0"/>
              <a:buNone/>
              <a:defRPr/>
            </a:pPr>
            <a:r>
              <a:rPr lang="es-MX" sz="2000" dirty="0">
                <a:solidFill>
                  <a:srgbClr val="002060"/>
                </a:solidFill>
                <a:latin typeface="Arial" pitchFamily="34" charset="0"/>
                <a:cs typeface="Arial" pitchFamily="34" charset="0"/>
              </a:rPr>
              <a:t>Actualmente, la mayoría de los sitios Web y los software Web </a:t>
            </a:r>
            <a:r>
              <a:rPr lang="es-MX" sz="2000" b="1" dirty="0">
                <a:solidFill>
                  <a:srgbClr val="002060"/>
                </a:solidFill>
                <a:effectLst>
                  <a:outerShdw blurRad="38100" dist="38100" dir="2700000" algn="tl">
                    <a:srgbClr val="000000">
                      <a:alpha val="43137"/>
                    </a:srgbClr>
                  </a:outerShdw>
                </a:effectLst>
                <a:latin typeface="Arial" pitchFamily="34" charset="0"/>
                <a:cs typeface="Arial" pitchFamily="34" charset="0"/>
              </a:rPr>
              <a:t>presentan barreras de accesibilidad</a:t>
            </a:r>
            <a:r>
              <a:rPr lang="es-MX" sz="2000" dirty="0">
                <a:solidFill>
                  <a:srgbClr val="002060"/>
                </a:solidFill>
                <a:latin typeface="Arial" pitchFamily="34" charset="0"/>
                <a:cs typeface="Arial" pitchFamily="34" charset="0"/>
              </a:rPr>
              <a:t>, lo que dificulta o imposibilita la utilización de la Web para muchas personas con discapacidad</a:t>
            </a:r>
            <a:r>
              <a:rPr lang="es-MX" sz="2000" dirty="0" smtClean="0">
                <a:solidFill>
                  <a:srgbClr val="002060"/>
                </a:solidFill>
                <a:latin typeface="Arial" pitchFamily="34" charset="0"/>
                <a:cs typeface="Arial" pitchFamily="34" charset="0"/>
              </a:rPr>
              <a:t>.</a:t>
            </a:r>
            <a:endParaRPr lang="es-MX" sz="2000" dirty="0">
              <a:solidFill>
                <a:srgbClr val="002060"/>
              </a:solidFill>
              <a:latin typeface="Arial" pitchFamily="34" charset="0"/>
              <a:cs typeface="Arial" pitchFamily="34" charset="0"/>
            </a:endParaRPr>
          </a:p>
        </p:txBody>
      </p:sp>
      <p:pic>
        <p:nvPicPr>
          <p:cNvPr id="5" name="Picture 4" descr="viej.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0" y="3835400"/>
            <a:ext cx="3886200" cy="3022600"/>
          </a:xfrm>
          <a:prstGeom prst="rect">
            <a:avLst/>
          </a:prstGeom>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¿Por qué hacer una Web Accesible?</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618242" y="1552447"/>
            <a:ext cx="814947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buFont typeface="Arial" charset="0"/>
              <a:buNone/>
              <a:defRPr/>
            </a:pPr>
            <a:r>
              <a:rPr lang="es-MX" sz="2000" dirty="0" smtClean="0">
                <a:solidFill>
                  <a:srgbClr val="002060"/>
                </a:solidFill>
                <a:latin typeface="Arial" pitchFamily="34" charset="0"/>
                <a:ea typeface="Tahoma" pitchFamily="34" charset="0"/>
                <a:cs typeface="Arial" pitchFamily="34" charset="0"/>
              </a:rPr>
              <a:t>Dos </a:t>
            </a:r>
            <a:r>
              <a:rPr lang="es-MX" sz="2000" dirty="0">
                <a:solidFill>
                  <a:srgbClr val="002060"/>
                </a:solidFill>
                <a:latin typeface="Arial" pitchFamily="34" charset="0"/>
                <a:ea typeface="Tahoma" pitchFamily="34" charset="0"/>
                <a:cs typeface="Arial" pitchFamily="34" charset="0"/>
              </a:rPr>
              <a:t>razones de peso para hacer un sitio accesible</a:t>
            </a:r>
            <a:r>
              <a:rPr lang="es-MX" sz="2000" dirty="0" smtClean="0">
                <a:solidFill>
                  <a:srgbClr val="002060"/>
                </a:solidFill>
                <a:latin typeface="Arial" pitchFamily="34" charset="0"/>
                <a:ea typeface="Tahoma" pitchFamily="34" charset="0"/>
                <a:cs typeface="Arial" pitchFamily="34" charset="0"/>
              </a:rPr>
              <a:t>:</a:t>
            </a:r>
          </a:p>
          <a:p>
            <a:pPr algn="just">
              <a:buFont typeface="Arial" charset="0"/>
              <a:buNone/>
              <a:defRPr/>
            </a:pPr>
            <a:endParaRPr lang="es-MX" sz="2000" dirty="0">
              <a:solidFill>
                <a:srgbClr val="002060"/>
              </a:solidFill>
              <a:latin typeface="Arial" pitchFamily="34" charset="0"/>
              <a:ea typeface="Tahoma" pitchFamily="34" charset="0"/>
              <a:cs typeface="Arial" pitchFamily="34" charset="0"/>
            </a:endParaRPr>
          </a:p>
          <a:p>
            <a:pPr marL="571500" indent="-571500" algn="just">
              <a:buFont typeface="Arial" pitchFamily="34" charset="0"/>
              <a:buChar char="•"/>
              <a:defRPr/>
            </a:pPr>
            <a:r>
              <a:rPr lang="es-MX" sz="2000" dirty="0">
                <a:solidFill>
                  <a:srgbClr val="002060"/>
                </a:solidFill>
                <a:latin typeface="Arial" pitchFamily="34" charset="0"/>
                <a:ea typeface="Tahoma" pitchFamily="34" charset="0"/>
                <a:cs typeface="Arial" pitchFamily="34" charset="0"/>
              </a:rPr>
              <a:t>Para brindar igualdad de oportunidades a las </a:t>
            </a:r>
            <a:r>
              <a:rPr lang="es-MX" sz="2000" dirty="0" smtClean="0">
                <a:solidFill>
                  <a:srgbClr val="002060"/>
                </a:solidFill>
                <a:latin typeface="Arial" pitchFamily="34" charset="0"/>
                <a:ea typeface="Tahoma" pitchFamily="34" charset="0"/>
                <a:cs typeface="Arial" pitchFamily="34" charset="0"/>
              </a:rPr>
              <a:t>PcD</a:t>
            </a:r>
          </a:p>
          <a:p>
            <a:pPr marL="571500" indent="-571500" algn="just">
              <a:buFont typeface="Arial" pitchFamily="34" charset="0"/>
              <a:buChar char="•"/>
              <a:defRPr/>
            </a:pPr>
            <a:endParaRPr lang="es-MX" sz="2000" dirty="0" smtClean="0">
              <a:solidFill>
                <a:srgbClr val="002060"/>
              </a:solidFill>
              <a:latin typeface="Arial" pitchFamily="34" charset="0"/>
              <a:ea typeface="Tahoma" pitchFamily="34" charset="0"/>
              <a:cs typeface="Arial" pitchFamily="34" charset="0"/>
            </a:endParaRPr>
          </a:p>
          <a:p>
            <a:pPr marL="571500" indent="-571500" algn="just">
              <a:buFont typeface="Arial" pitchFamily="34" charset="0"/>
              <a:buChar char="•"/>
              <a:defRPr/>
            </a:pPr>
            <a:r>
              <a:rPr lang="es-MX" sz="2000" dirty="0" smtClean="0">
                <a:solidFill>
                  <a:srgbClr val="002060"/>
                </a:solidFill>
                <a:latin typeface="Arial" pitchFamily="34" charset="0"/>
                <a:ea typeface="Tahoma" pitchFamily="34" charset="0"/>
                <a:cs typeface="Arial" pitchFamily="34" charset="0"/>
              </a:rPr>
              <a:t>Por </a:t>
            </a:r>
            <a:r>
              <a:rPr lang="es-MX" sz="2000" dirty="0">
                <a:solidFill>
                  <a:srgbClr val="002060"/>
                </a:solidFill>
                <a:latin typeface="Arial" pitchFamily="34" charset="0"/>
                <a:ea typeface="Tahoma" pitchFamily="34" charset="0"/>
                <a:cs typeface="Arial" pitchFamily="34" charset="0"/>
              </a:rPr>
              <a:t>ley los sitios de gobierno en México deben ser accesibles.</a:t>
            </a:r>
          </a:p>
        </p:txBody>
      </p:sp>
      <p:pic>
        <p:nvPicPr>
          <p:cNvPr id="6" name="Picture 5" descr="img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93" y="3606458"/>
            <a:ext cx="8312727" cy="2613891"/>
          </a:xfrm>
          <a:prstGeom prst="rect">
            <a:avLst/>
          </a:prstGeom>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13856"/>
            <a:ext cx="4203700" cy="3002643"/>
          </a:xfrm>
          <a:prstGeom prst="rect">
            <a:avLst/>
          </a:prstGeom>
        </p:spPr>
      </p:pic>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¿Por qué hacer una Web Accesible?</a:t>
            </a:r>
            <a:endParaRPr lang="es-ES" sz="2800" b="1" dirty="0">
              <a:solidFill>
                <a:srgbClr val="C80000"/>
              </a:solidFill>
              <a:latin typeface="Arial" charset="0"/>
              <a:cs typeface="Arial" charset="0"/>
            </a:endParaRPr>
          </a:p>
        </p:txBody>
      </p:sp>
      <p:sp>
        <p:nvSpPr>
          <p:cNvPr id="3" name="1 Rectángulo"/>
          <p:cNvSpPr>
            <a:spLocks noChangeArrowheads="1"/>
          </p:cNvSpPr>
          <p:nvPr/>
        </p:nvSpPr>
        <p:spPr bwMode="auto">
          <a:xfrm>
            <a:off x="4165600" y="2090677"/>
            <a:ext cx="4622800" cy="3036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es-MX" sz="2000" dirty="0" smtClean="0">
                <a:solidFill>
                  <a:srgbClr val="002060"/>
                </a:solidFill>
                <a:latin typeface="Arial" charset="0"/>
                <a:ea typeface="Tahoma" pitchFamily="34" charset="0"/>
                <a:cs typeface="Arial" charset="0"/>
              </a:rPr>
              <a:t>Para </a:t>
            </a:r>
            <a:r>
              <a:rPr lang="es-MX" sz="2000" dirty="0">
                <a:solidFill>
                  <a:srgbClr val="002060"/>
                </a:solidFill>
                <a:latin typeface="Arial" charset="0"/>
                <a:ea typeface="Tahoma" pitchFamily="34" charset="0"/>
                <a:cs typeface="Arial" charset="0"/>
              </a:rPr>
              <a:t>así proporcionar un acceso equitativo e igualdad de oportunidades a las personas con discapacidad. </a:t>
            </a:r>
            <a:endParaRPr lang="es-MX" sz="2000" dirty="0" smtClean="0">
              <a:solidFill>
                <a:srgbClr val="002060"/>
              </a:solidFill>
              <a:latin typeface="Arial" charset="0"/>
              <a:ea typeface="Tahoma" pitchFamily="34" charset="0"/>
              <a:cs typeface="Arial" charset="0"/>
            </a:endParaRPr>
          </a:p>
          <a:p>
            <a:pPr algn="just">
              <a:lnSpc>
                <a:spcPct val="120000"/>
              </a:lnSpc>
            </a:pPr>
            <a:endParaRPr lang="es-MX" sz="2000" dirty="0">
              <a:solidFill>
                <a:srgbClr val="002060"/>
              </a:solidFill>
              <a:latin typeface="Arial" charset="0"/>
              <a:ea typeface="Tahoma" pitchFamily="34" charset="0"/>
              <a:cs typeface="Arial" charset="0"/>
            </a:endParaRPr>
          </a:p>
          <a:p>
            <a:pPr algn="just">
              <a:lnSpc>
                <a:spcPct val="120000"/>
              </a:lnSpc>
            </a:pPr>
            <a:r>
              <a:rPr lang="es-MX" sz="2000" dirty="0">
                <a:solidFill>
                  <a:srgbClr val="002060"/>
                </a:solidFill>
                <a:latin typeface="Arial" charset="0"/>
                <a:ea typeface="Tahoma" pitchFamily="34" charset="0"/>
                <a:cs typeface="Arial" charset="0"/>
              </a:rPr>
              <a:t>Un sitio Web accesible puede ayudar a personas con discapacidad a que participen más activamente en la sociedad</a:t>
            </a:r>
            <a:r>
              <a:rPr lang="es-MX" sz="2000" dirty="0">
                <a:ea typeface="Tahoma" pitchFamily="34" charset="0"/>
                <a:cs typeface="Arial" charset="0"/>
              </a:rPr>
              <a:t>.</a:t>
            </a:r>
          </a:p>
        </p:txBody>
      </p:sp>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416689" y="1990847"/>
            <a:ext cx="8275844" cy="2539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lgn="ctr">
              <a:spcBef>
                <a:spcPct val="50000"/>
              </a:spcBef>
            </a:pPr>
            <a:r>
              <a:rPr lang="es-ES" sz="5400" b="1" dirty="0">
                <a:solidFill>
                  <a:srgbClr val="002060"/>
                </a:solidFill>
                <a:latin typeface="Arial" charset="0"/>
                <a:cs typeface="Arial" charset="0"/>
              </a:rPr>
              <a:t>Sitios </a:t>
            </a:r>
            <a:r>
              <a:rPr lang="es-ES" sz="5400" b="1" dirty="0" smtClean="0">
                <a:solidFill>
                  <a:srgbClr val="002060"/>
                </a:solidFill>
                <a:latin typeface="Arial" charset="0"/>
                <a:cs typeface="Arial" charset="0"/>
              </a:rPr>
              <a:t>Web Accesibles</a:t>
            </a:r>
            <a:endParaRPr lang="es-ES" sz="5400" b="1" dirty="0">
              <a:solidFill>
                <a:srgbClr val="002060"/>
              </a:solidFill>
              <a:latin typeface="Arial" charset="0"/>
              <a:cs typeface="Arial" charset="0"/>
            </a:endParaRPr>
          </a:p>
          <a:p>
            <a:pPr>
              <a:spcBef>
                <a:spcPct val="50000"/>
              </a:spcBef>
            </a:pPr>
            <a:endParaRPr lang="es-ES" sz="6600" b="1" dirty="0">
              <a:solidFill>
                <a:srgbClr val="3333FF"/>
              </a:solidFill>
              <a:latin typeface="Eurostile" pitchFamily="34" charset="0"/>
              <a:cs typeface="Times New Roman" pitchFamily="18" charset="0"/>
            </a:endParaRPr>
          </a:p>
        </p:txBody>
      </p:sp>
      <p:sp>
        <p:nvSpPr>
          <p:cNvPr id="7" name="Text Box 6"/>
          <p:cNvSpPr txBox="1">
            <a:spLocks noChangeArrowheads="1"/>
          </p:cNvSpPr>
          <p:nvPr/>
        </p:nvSpPr>
        <p:spPr bwMode="auto">
          <a:xfrm>
            <a:off x="6563520" y="6321033"/>
            <a:ext cx="212901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spcBef>
                <a:spcPct val="50000"/>
              </a:spcBef>
            </a:pPr>
            <a:r>
              <a:rPr lang="es-ES" sz="1400" dirty="0">
                <a:latin typeface="Arial" pitchFamily="34" charset="0"/>
                <a:cs typeface="Arial" pitchFamily="34" charset="0"/>
              </a:rPr>
              <a:t>México,  </a:t>
            </a:r>
            <a:r>
              <a:rPr lang="es-ES" sz="1400" dirty="0" smtClean="0">
                <a:latin typeface="Arial" pitchFamily="34" charset="0"/>
                <a:cs typeface="Arial" pitchFamily="34" charset="0"/>
              </a:rPr>
              <a:t>octubre 2013.</a:t>
            </a:r>
            <a:endParaRPr lang="es-ES" sz="1400" dirty="0">
              <a:latin typeface="Arial" pitchFamily="34" charset="0"/>
              <a:cs typeface="Arial" pitchFamily="34" charset="0"/>
            </a:endParaRPr>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2048" y="3023042"/>
            <a:ext cx="2905125" cy="1390650"/>
          </a:xfrm>
          <a:prstGeom prst="rect">
            <a:avLst/>
          </a:prstGeom>
        </p:spPr>
      </p:pic>
    </p:spTree>
    <p:extLst>
      <p:ext uri="{BB962C8B-B14F-4D97-AF65-F5344CB8AC3E}">
        <p14:creationId xmlns:p14="http://schemas.microsoft.com/office/powerpoint/2010/main" val="2110818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¿Cómo navegan en Internet las </a:t>
            </a:r>
            <a:r>
              <a:rPr lang="es-ES" sz="2800" b="1" dirty="0" err="1" smtClean="0">
                <a:solidFill>
                  <a:srgbClr val="C80000"/>
                </a:solidFill>
                <a:latin typeface="Arial" charset="0"/>
                <a:cs typeface="Arial" charset="0"/>
              </a:rPr>
              <a:t>PcD</a:t>
            </a:r>
            <a:r>
              <a:rPr lang="es-ES" sz="2800" b="1" dirty="0" smtClean="0">
                <a:solidFill>
                  <a:srgbClr val="C80000"/>
                </a:solidFill>
                <a:latin typeface="Arial" charset="0"/>
                <a:cs typeface="Arial" charset="0"/>
              </a:rPr>
              <a:t>?</a:t>
            </a:r>
            <a:endParaRPr lang="es-ES" sz="2800" b="1" dirty="0">
              <a:solidFill>
                <a:srgbClr val="C80000"/>
              </a:solidFill>
              <a:latin typeface="Arial" charset="0"/>
              <a:cs typeface="Arial" charset="0"/>
            </a:endParaRPr>
          </a:p>
        </p:txBody>
      </p:sp>
      <p:sp>
        <p:nvSpPr>
          <p:cNvPr id="3" name="5 CuadroTexto"/>
          <p:cNvSpPr txBox="1">
            <a:spLocks noChangeArrowheads="1"/>
          </p:cNvSpPr>
          <p:nvPr/>
        </p:nvSpPr>
        <p:spPr bwMode="auto">
          <a:xfrm rot="10800000" flipV="1">
            <a:off x="1128015" y="1744144"/>
            <a:ext cx="6858521" cy="1190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lnSpc>
                <a:spcPct val="120000"/>
              </a:lnSpc>
              <a:buFont typeface="Arial" charset="0"/>
              <a:buNone/>
              <a:defRPr/>
            </a:pPr>
            <a:r>
              <a:rPr lang="es-MX" sz="2000" dirty="0">
                <a:solidFill>
                  <a:srgbClr val="002060"/>
                </a:solidFill>
                <a:latin typeface="Arial" pitchFamily="34" charset="0"/>
                <a:cs typeface="Arial" pitchFamily="34" charset="0"/>
              </a:rPr>
              <a:t>Las personas con </a:t>
            </a:r>
            <a:r>
              <a:rPr lang="es-MX" sz="2000" dirty="0" smtClean="0">
                <a:solidFill>
                  <a:srgbClr val="002060"/>
                </a:solidFill>
                <a:latin typeface="Arial" pitchFamily="34" charset="0"/>
                <a:cs typeface="Arial" pitchFamily="34" charset="0"/>
              </a:rPr>
              <a:t>discapacidad, </a:t>
            </a:r>
            <a:r>
              <a:rPr lang="es-MX" sz="2000" dirty="0">
                <a:solidFill>
                  <a:srgbClr val="002060"/>
                </a:solidFill>
                <a:latin typeface="Arial" pitchFamily="34" charset="0"/>
                <a:cs typeface="Arial" pitchFamily="34" charset="0"/>
              </a:rPr>
              <a:t>por lo general usan elementos y herramientas de </a:t>
            </a:r>
            <a:r>
              <a:rPr lang="es-MX" sz="2000" b="1" dirty="0">
                <a:solidFill>
                  <a:srgbClr val="002060"/>
                </a:solidFill>
                <a:latin typeface="Arial" pitchFamily="34" charset="0"/>
                <a:cs typeface="Arial" pitchFamily="34" charset="0"/>
              </a:rPr>
              <a:t>Asistencia </a:t>
            </a:r>
            <a:r>
              <a:rPr lang="es-MX" sz="2000" b="1" dirty="0" smtClean="0">
                <a:solidFill>
                  <a:srgbClr val="002060"/>
                </a:solidFill>
                <a:latin typeface="Arial" pitchFamily="34" charset="0"/>
                <a:cs typeface="Arial" pitchFamily="34" charset="0"/>
              </a:rPr>
              <a:t>Tecnológica,</a:t>
            </a:r>
            <a:r>
              <a:rPr lang="es-MX"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s-MX" sz="2000" dirty="0">
                <a:solidFill>
                  <a:srgbClr val="002060"/>
                </a:solidFill>
                <a:latin typeface="Arial" pitchFamily="34" charset="0"/>
                <a:cs typeface="Arial" pitchFamily="34" charset="0"/>
              </a:rPr>
              <a:t>los cuales les permiten percibir e interactuar con un sitio Web.</a:t>
            </a:r>
          </a:p>
        </p:txBody>
      </p:sp>
      <p:pic>
        <p:nvPicPr>
          <p:cNvPr id="6" name="Picture 5" descr="img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800" y="3397392"/>
            <a:ext cx="7391400" cy="2762107"/>
          </a:xfrm>
          <a:prstGeom prst="rect">
            <a:avLst/>
          </a:prstGeom>
        </p:spPr>
      </p:pic>
    </p:spTree>
    <p:extLst>
      <p:ext uri="{BB962C8B-B14F-4D97-AF65-F5344CB8AC3E}">
        <p14:creationId xmlns:p14="http://schemas.microsoft.com/office/powerpoint/2010/main" val="40417632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CuadroTexto"/>
          <p:cNvSpPr txBox="1">
            <a:spLocks noChangeArrowheads="1"/>
          </p:cNvSpPr>
          <p:nvPr/>
        </p:nvSpPr>
        <p:spPr bwMode="auto">
          <a:xfrm>
            <a:off x="10899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¿Cómo navegan en Internet las </a:t>
            </a:r>
            <a:r>
              <a:rPr lang="es-ES" sz="2800" b="1" dirty="0" err="1" smtClean="0">
                <a:solidFill>
                  <a:srgbClr val="C80000"/>
                </a:solidFill>
                <a:latin typeface="Arial" charset="0"/>
                <a:cs typeface="Arial" charset="0"/>
              </a:rPr>
              <a:t>PcD</a:t>
            </a:r>
            <a:r>
              <a:rPr lang="es-ES" sz="2800" b="1" dirty="0" smtClean="0">
                <a:solidFill>
                  <a:srgbClr val="C80000"/>
                </a:solidFill>
                <a:latin typeface="Arial" charset="0"/>
                <a:cs typeface="Arial" charset="0"/>
              </a:rPr>
              <a:t>?</a:t>
            </a:r>
            <a:endParaRPr lang="es-ES" sz="2800" b="1" dirty="0">
              <a:solidFill>
                <a:srgbClr val="C80000"/>
              </a:solidFill>
              <a:latin typeface="Arial" charset="0"/>
              <a:cs typeface="Arial" charset="0"/>
            </a:endParaRPr>
          </a:p>
        </p:txBody>
      </p:sp>
      <p:sp>
        <p:nvSpPr>
          <p:cNvPr id="4" name="5 CuadroTexto"/>
          <p:cNvSpPr txBox="1">
            <a:spLocks noChangeArrowheads="1"/>
          </p:cNvSpPr>
          <p:nvPr/>
        </p:nvSpPr>
        <p:spPr bwMode="auto">
          <a:xfrm rot="10800000" flipV="1">
            <a:off x="858263" y="1374013"/>
            <a:ext cx="7429198" cy="266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lnSpc>
                <a:spcPct val="120000"/>
              </a:lnSpc>
              <a:defRPr/>
            </a:pPr>
            <a:r>
              <a:rPr lang="es-MX" sz="2000" dirty="0" smtClean="0">
                <a:solidFill>
                  <a:srgbClr val="002060"/>
                </a:solidFill>
                <a:latin typeface="Arial" pitchFamily="34" charset="0"/>
                <a:cs typeface="Arial" pitchFamily="34" charset="0"/>
              </a:rPr>
              <a:t>        Algunos ejemplos de estas herramientas son:</a:t>
            </a:r>
          </a:p>
          <a:p>
            <a:pPr algn="just">
              <a:lnSpc>
                <a:spcPct val="120000"/>
              </a:lnSpc>
              <a:defRPr/>
            </a:pPr>
            <a:endParaRPr lang="es-MX" sz="2000" dirty="0" smtClean="0">
              <a:solidFill>
                <a:srgbClr val="002060"/>
              </a:solidFill>
              <a:latin typeface="Arial" pitchFamily="34" charset="0"/>
              <a:cs typeface="Arial" pitchFamily="34" charset="0"/>
            </a:endParaRPr>
          </a:p>
          <a:p>
            <a:pPr marL="571500" indent="-571500" algn="just">
              <a:lnSpc>
                <a:spcPct val="120000"/>
              </a:lnSpc>
              <a:buFont typeface="Arial" pitchFamily="34" charset="0"/>
              <a:buChar char="•"/>
              <a:defRPr/>
            </a:pPr>
            <a:r>
              <a:rPr lang="es-MX" sz="2000" dirty="0" smtClean="0">
                <a:solidFill>
                  <a:srgbClr val="002060"/>
                </a:solidFill>
                <a:latin typeface="Arial" pitchFamily="34" charset="0"/>
                <a:cs typeface="Arial" pitchFamily="34" charset="0"/>
              </a:rPr>
              <a:t>los lectores de pantalla </a:t>
            </a:r>
          </a:p>
          <a:p>
            <a:pPr marL="571500" indent="-571500" algn="just">
              <a:lnSpc>
                <a:spcPct val="120000"/>
              </a:lnSpc>
              <a:buFont typeface="Arial" pitchFamily="34" charset="0"/>
              <a:buChar char="•"/>
              <a:defRPr/>
            </a:pPr>
            <a:r>
              <a:rPr lang="es-MX" sz="2000" dirty="0" smtClean="0">
                <a:solidFill>
                  <a:srgbClr val="002060"/>
                </a:solidFill>
                <a:latin typeface="Arial" pitchFamily="34" charset="0"/>
                <a:cs typeface="Arial" pitchFamily="34" charset="0"/>
              </a:rPr>
              <a:t>dispositivos braille</a:t>
            </a:r>
          </a:p>
          <a:p>
            <a:pPr marL="571500" indent="-571500" algn="just">
              <a:lnSpc>
                <a:spcPct val="120000"/>
              </a:lnSpc>
              <a:buFont typeface="Arial" pitchFamily="34" charset="0"/>
              <a:buChar char="•"/>
              <a:defRPr/>
            </a:pPr>
            <a:r>
              <a:rPr lang="es-MX" sz="2000" dirty="0" smtClean="0">
                <a:solidFill>
                  <a:srgbClr val="002060"/>
                </a:solidFill>
                <a:latin typeface="Arial" pitchFamily="34" charset="0"/>
                <a:cs typeface="Arial" pitchFamily="34" charset="0"/>
              </a:rPr>
              <a:t>programas que permiten interactuar por medio de la voz</a:t>
            </a:r>
          </a:p>
          <a:p>
            <a:pPr marL="571500" indent="-571500" algn="just">
              <a:lnSpc>
                <a:spcPct val="120000"/>
              </a:lnSpc>
              <a:buFont typeface="Arial" pitchFamily="34" charset="0"/>
              <a:buChar char="•"/>
              <a:defRPr/>
            </a:pPr>
            <a:r>
              <a:rPr lang="es-MX" sz="2000" dirty="0" smtClean="0">
                <a:solidFill>
                  <a:srgbClr val="002060"/>
                </a:solidFill>
                <a:latin typeface="Arial" pitchFamily="34" charset="0"/>
                <a:cs typeface="Arial" pitchFamily="34" charset="0"/>
              </a:rPr>
              <a:t>magnificadores de pantalla</a:t>
            </a:r>
          </a:p>
          <a:p>
            <a:pPr marL="571500" indent="-571500" algn="just">
              <a:lnSpc>
                <a:spcPct val="120000"/>
              </a:lnSpc>
              <a:buFont typeface="Arial" pitchFamily="34" charset="0"/>
              <a:buChar char="•"/>
              <a:defRPr/>
            </a:pPr>
            <a:r>
              <a:rPr lang="es-MX" sz="2000" dirty="0" smtClean="0">
                <a:solidFill>
                  <a:srgbClr val="002060"/>
                </a:solidFill>
                <a:latin typeface="Arial" pitchFamily="34" charset="0"/>
                <a:cs typeface="Arial" pitchFamily="34" charset="0"/>
              </a:rPr>
              <a:t>escáner de pantalla, etc.</a:t>
            </a:r>
          </a:p>
        </p:txBody>
      </p:sp>
      <p:pic>
        <p:nvPicPr>
          <p:cNvPr id="2" name="Picture 1" descr="img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78300"/>
            <a:ext cx="9144000" cy="2286000"/>
          </a:xfrm>
          <a:prstGeom prst="rect">
            <a:avLst/>
          </a:prstGeom>
        </p:spPr>
      </p:pic>
    </p:spTree>
    <p:extLst>
      <p:ext uri="{BB962C8B-B14F-4D97-AF65-F5344CB8AC3E}">
        <p14:creationId xmlns:p14="http://schemas.microsoft.com/office/powerpoint/2010/main" val="40417632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Diseño Universal</a:t>
            </a:r>
            <a:endParaRPr lang="es-ES" sz="2800" b="1" dirty="0">
              <a:solidFill>
                <a:srgbClr val="C80000"/>
              </a:solidFill>
              <a:latin typeface="Arial" charset="0"/>
              <a:cs typeface="Arial" charset="0"/>
            </a:endParaRPr>
          </a:p>
        </p:txBody>
      </p:sp>
      <p:sp>
        <p:nvSpPr>
          <p:cNvPr id="3" name="5 CuadroTexto"/>
          <p:cNvSpPr txBox="1">
            <a:spLocks noChangeArrowheads="1"/>
          </p:cNvSpPr>
          <p:nvPr/>
        </p:nvSpPr>
        <p:spPr bwMode="auto">
          <a:xfrm rot="10800000" flipV="1">
            <a:off x="833372" y="1679081"/>
            <a:ext cx="746567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MX" sz="2000" b="1" dirty="0">
                <a:solidFill>
                  <a:srgbClr val="002060"/>
                </a:solidFill>
                <a:latin typeface="Arial" charset="0"/>
                <a:cs typeface="Arial" charset="0"/>
              </a:rPr>
              <a:t>Principios del Diseño Universal o Diseño para Todos:</a:t>
            </a:r>
          </a:p>
          <a:p>
            <a:pPr algn="just"/>
            <a:endParaRPr lang="es-MX" sz="2000" b="1" dirty="0">
              <a:solidFill>
                <a:srgbClr val="002060"/>
              </a:solidFill>
              <a:latin typeface="Arial" charset="0"/>
              <a:cs typeface="Arial" charset="0"/>
            </a:endParaRPr>
          </a:p>
          <a:p>
            <a:pPr algn="just"/>
            <a:r>
              <a:rPr lang="es-MX" sz="2000" dirty="0">
                <a:solidFill>
                  <a:srgbClr val="002060"/>
                </a:solidFill>
                <a:latin typeface="Arial" charset="0"/>
                <a:cs typeface="Arial" charset="0"/>
              </a:rPr>
              <a:t>Hay </a:t>
            </a:r>
            <a:r>
              <a:rPr lang="es-MX" sz="2000" b="1" dirty="0">
                <a:solidFill>
                  <a:srgbClr val="002060"/>
                </a:solidFill>
                <a:latin typeface="Arial" charset="0"/>
                <a:cs typeface="Arial" charset="0"/>
              </a:rPr>
              <a:t>7 Principios del Diseño Universal o Diseño para Todos</a:t>
            </a:r>
            <a:r>
              <a:rPr lang="es-MX" sz="2000" dirty="0">
                <a:solidFill>
                  <a:srgbClr val="002060"/>
                </a:solidFill>
                <a:latin typeface="Arial" charset="0"/>
                <a:cs typeface="Arial" charset="0"/>
              </a:rPr>
              <a:t>, y se centran en el diseño utilizable universalmente o por todos, pero hay que tener en cuenta que en el diseño intervienen otros aspectos, como el </a:t>
            </a:r>
            <a:r>
              <a:rPr lang="es-MX" sz="2000" dirty="0" smtClean="0">
                <a:solidFill>
                  <a:srgbClr val="002060"/>
                </a:solidFill>
                <a:latin typeface="Arial" charset="0"/>
                <a:cs typeface="Arial" charset="0"/>
              </a:rPr>
              <a:t>costo, </a:t>
            </a:r>
            <a:r>
              <a:rPr lang="es-MX" sz="2000" dirty="0">
                <a:solidFill>
                  <a:srgbClr val="002060"/>
                </a:solidFill>
                <a:latin typeface="Arial" charset="0"/>
                <a:cs typeface="Arial" charset="0"/>
              </a:rPr>
              <a:t>la cultura en la que será usado, el ambiente, etc.; que tampoco pueden olvidarse. </a:t>
            </a:r>
            <a:endParaRPr lang="es-MX" sz="2000" dirty="0" smtClean="0">
              <a:solidFill>
                <a:srgbClr val="002060"/>
              </a:solidFill>
              <a:latin typeface="Arial" charset="0"/>
              <a:cs typeface="Arial" charset="0"/>
            </a:endParaRPr>
          </a:p>
          <a:p>
            <a:pPr algn="just"/>
            <a:endParaRPr lang="es-MX" sz="2000" dirty="0">
              <a:solidFill>
                <a:srgbClr val="002060"/>
              </a:solidFill>
              <a:latin typeface="Arial" charset="0"/>
              <a:cs typeface="Arial" charset="0"/>
            </a:endParaRPr>
          </a:p>
          <a:p>
            <a:pPr algn="just"/>
            <a:r>
              <a:rPr lang="es-MX" sz="2000" dirty="0" smtClean="0">
                <a:solidFill>
                  <a:srgbClr val="002060"/>
                </a:solidFill>
                <a:latin typeface="Arial" charset="0"/>
                <a:cs typeface="Arial" charset="0"/>
              </a:rPr>
              <a:t>Estos </a:t>
            </a:r>
            <a:r>
              <a:rPr lang="es-MX" sz="2000" dirty="0">
                <a:solidFill>
                  <a:srgbClr val="002060"/>
                </a:solidFill>
                <a:latin typeface="Arial" charset="0"/>
                <a:cs typeface="Arial" charset="0"/>
              </a:rPr>
              <a:t>Principios generales del diseño, son aplicables y de hecho se aplican en la arquitectura, la ingeniería y, por supuesto, las páginas y aplicaciones Web, entre otros campos de aplicación.</a:t>
            </a:r>
          </a:p>
        </p:txBody>
      </p:sp>
    </p:spTree>
    <p:extLst>
      <p:ext uri="{BB962C8B-B14F-4D97-AF65-F5344CB8AC3E}">
        <p14:creationId xmlns:p14="http://schemas.microsoft.com/office/powerpoint/2010/main" val="40417632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Diseño Universal</a:t>
            </a:r>
            <a:endParaRPr lang="es-ES" sz="2800" b="1" dirty="0">
              <a:solidFill>
                <a:srgbClr val="C80000"/>
              </a:solidFill>
              <a:latin typeface="Arial" charset="0"/>
              <a:cs typeface="Arial" charset="0"/>
            </a:endParaRPr>
          </a:p>
        </p:txBody>
      </p:sp>
      <p:sp>
        <p:nvSpPr>
          <p:cNvPr id="3" name="5 CuadroTexto"/>
          <p:cNvSpPr txBox="1">
            <a:spLocks noChangeArrowheads="1"/>
          </p:cNvSpPr>
          <p:nvPr/>
        </p:nvSpPr>
        <p:spPr bwMode="auto">
          <a:xfrm rot="10800000" flipV="1">
            <a:off x="931846" y="1510597"/>
            <a:ext cx="7251438"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MX" sz="2000" b="1" dirty="0">
                <a:solidFill>
                  <a:srgbClr val="002060"/>
                </a:solidFill>
                <a:latin typeface="Arial" charset="0"/>
                <a:cs typeface="Arial" charset="0"/>
              </a:rPr>
              <a:t>Principios del Diseño Universal:</a:t>
            </a:r>
          </a:p>
          <a:p>
            <a:pPr algn="just"/>
            <a:endParaRPr lang="es-MX" sz="2000" b="1" dirty="0">
              <a:solidFill>
                <a:srgbClr val="002060"/>
              </a:solidFill>
              <a:latin typeface="Arial" charset="0"/>
              <a:cs typeface="Arial" charset="0"/>
            </a:endParaRPr>
          </a:p>
          <a:p>
            <a:pPr algn="just"/>
            <a:r>
              <a:rPr lang="es-MX" b="1" dirty="0" smtClean="0">
                <a:solidFill>
                  <a:srgbClr val="002060"/>
                </a:solidFill>
                <a:latin typeface="Arial" charset="0"/>
                <a:cs typeface="Arial" charset="0"/>
              </a:rPr>
              <a:t>1er. </a:t>
            </a:r>
            <a:r>
              <a:rPr lang="es-MX" b="1" dirty="0">
                <a:solidFill>
                  <a:srgbClr val="002060"/>
                </a:solidFill>
                <a:latin typeface="Arial" charset="0"/>
                <a:cs typeface="Arial" charset="0"/>
              </a:rPr>
              <a:t>Principio</a:t>
            </a:r>
            <a:r>
              <a:rPr lang="es-MX" dirty="0">
                <a:solidFill>
                  <a:srgbClr val="002060"/>
                </a:solidFill>
                <a:latin typeface="Arial" charset="0"/>
                <a:cs typeface="Arial" charset="0"/>
              </a:rPr>
              <a:t>: Uso </a:t>
            </a:r>
            <a:r>
              <a:rPr lang="es-MX" dirty="0" smtClean="0">
                <a:solidFill>
                  <a:srgbClr val="002060"/>
                </a:solidFill>
                <a:latin typeface="Arial" charset="0"/>
                <a:cs typeface="Arial" charset="0"/>
              </a:rPr>
              <a:t>equiparable.</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El diseño es útil y vendible a personas con diversas capacidades.</a:t>
            </a:r>
          </a:p>
          <a:p>
            <a:pPr algn="just"/>
            <a:endParaRPr lang="es-MX" sz="2000" dirty="0" smtClean="0">
              <a:solidFill>
                <a:srgbClr val="002060"/>
              </a:solidFill>
              <a:latin typeface="Arial" charset="0"/>
              <a:cs typeface="Arial" charset="0"/>
            </a:endParaRPr>
          </a:p>
          <a:p>
            <a:pPr algn="just"/>
            <a:r>
              <a:rPr lang="es-MX" b="1" dirty="0" smtClean="0">
                <a:solidFill>
                  <a:srgbClr val="002060"/>
                </a:solidFill>
                <a:latin typeface="Arial" charset="0"/>
                <a:cs typeface="Arial" charset="0"/>
              </a:rPr>
              <a:t>2º. </a:t>
            </a:r>
            <a:r>
              <a:rPr lang="es-MX" b="1" dirty="0">
                <a:solidFill>
                  <a:srgbClr val="002060"/>
                </a:solidFill>
                <a:latin typeface="Arial" charset="0"/>
                <a:cs typeface="Arial" charset="0"/>
              </a:rPr>
              <a:t>Principio</a:t>
            </a:r>
            <a:r>
              <a:rPr lang="es-MX" dirty="0">
                <a:solidFill>
                  <a:srgbClr val="002060"/>
                </a:solidFill>
                <a:latin typeface="Arial" charset="0"/>
                <a:cs typeface="Arial" charset="0"/>
              </a:rPr>
              <a:t>: Uso </a:t>
            </a:r>
            <a:r>
              <a:rPr lang="es-MX" dirty="0" smtClean="0">
                <a:solidFill>
                  <a:srgbClr val="002060"/>
                </a:solidFill>
                <a:latin typeface="Arial" charset="0"/>
                <a:cs typeface="Arial" charset="0"/>
              </a:rPr>
              <a:t>flexible.</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El diseño se acomoda a un amplio rango de preferencias y habilidades individuales.</a:t>
            </a:r>
          </a:p>
          <a:p>
            <a:pPr algn="just"/>
            <a:endParaRPr lang="es-MX" sz="2000" dirty="0" smtClean="0">
              <a:solidFill>
                <a:srgbClr val="002060"/>
              </a:solidFill>
              <a:latin typeface="Arial" charset="0"/>
              <a:cs typeface="Arial" charset="0"/>
            </a:endParaRPr>
          </a:p>
          <a:p>
            <a:pPr algn="just"/>
            <a:r>
              <a:rPr lang="es-MX" b="1" dirty="0" smtClean="0">
                <a:solidFill>
                  <a:srgbClr val="002060"/>
                </a:solidFill>
                <a:latin typeface="Arial" charset="0"/>
                <a:cs typeface="Arial" charset="0"/>
              </a:rPr>
              <a:t>3er. </a:t>
            </a:r>
            <a:r>
              <a:rPr lang="es-MX" b="1" dirty="0">
                <a:solidFill>
                  <a:srgbClr val="002060"/>
                </a:solidFill>
                <a:latin typeface="Arial" charset="0"/>
                <a:cs typeface="Arial" charset="0"/>
              </a:rPr>
              <a:t>Principio</a:t>
            </a:r>
            <a:r>
              <a:rPr lang="es-MX" dirty="0">
                <a:solidFill>
                  <a:srgbClr val="002060"/>
                </a:solidFill>
                <a:latin typeface="Arial" charset="0"/>
                <a:cs typeface="Arial" charset="0"/>
              </a:rPr>
              <a:t>: Simple e </a:t>
            </a:r>
            <a:r>
              <a:rPr lang="es-MX" dirty="0" smtClean="0">
                <a:solidFill>
                  <a:srgbClr val="002060"/>
                </a:solidFill>
                <a:latin typeface="Arial" charset="0"/>
                <a:cs typeface="Arial" charset="0"/>
              </a:rPr>
              <a:t>intuitivo.</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El uso del diseño es fácil de entender, atendiendo a la experiencia, conocimientos, habilidades lingüísticas o grado de concentración actual del usuario.</a:t>
            </a:r>
          </a:p>
        </p:txBody>
      </p:sp>
    </p:spTree>
    <p:extLst>
      <p:ext uri="{BB962C8B-B14F-4D97-AF65-F5344CB8AC3E}">
        <p14:creationId xmlns:p14="http://schemas.microsoft.com/office/powerpoint/2010/main" val="40417632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Diseño Universal</a:t>
            </a:r>
            <a:endParaRPr lang="es-ES" sz="2800" b="1" dirty="0">
              <a:solidFill>
                <a:srgbClr val="C80000"/>
              </a:solidFill>
              <a:latin typeface="Arial" charset="0"/>
              <a:cs typeface="Arial" charset="0"/>
            </a:endParaRPr>
          </a:p>
        </p:txBody>
      </p:sp>
      <p:sp>
        <p:nvSpPr>
          <p:cNvPr id="3" name="5 CuadroTexto"/>
          <p:cNvSpPr txBox="1">
            <a:spLocks noChangeArrowheads="1"/>
          </p:cNvSpPr>
          <p:nvPr/>
        </p:nvSpPr>
        <p:spPr bwMode="auto">
          <a:xfrm rot="10800000" flipV="1">
            <a:off x="931846" y="1530394"/>
            <a:ext cx="7251438"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MX" sz="2000" b="1" dirty="0">
                <a:solidFill>
                  <a:srgbClr val="002060"/>
                </a:solidFill>
                <a:latin typeface="Arial" charset="0"/>
                <a:cs typeface="Arial" charset="0"/>
              </a:rPr>
              <a:t>Principios del Diseño Universal:</a:t>
            </a:r>
          </a:p>
          <a:p>
            <a:pPr algn="just"/>
            <a:endParaRPr lang="es-MX" sz="2000" b="1" dirty="0">
              <a:solidFill>
                <a:srgbClr val="002060"/>
              </a:solidFill>
              <a:latin typeface="Arial" charset="0"/>
              <a:cs typeface="Arial" charset="0"/>
            </a:endParaRPr>
          </a:p>
          <a:p>
            <a:pPr algn="just"/>
            <a:r>
              <a:rPr lang="es-MX" b="1" dirty="0" smtClean="0">
                <a:solidFill>
                  <a:srgbClr val="002060"/>
                </a:solidFill>
                <a:latin typeface="Arial" charset="0"/>
                <a:cs typeface="Arial" charset="0"/>
              </a:rPr>
              <a:t>4º. </a:t>
            </a:r>
            <a:r>
              <a:rPr lang="es-MX" b="1" dirty="0">
                <a:solidFill>
                  <a:srgbClr val="002060"/>
                </a:solidFill>
                <a:latin typeface="Arial" charset="0"/>
                <a:cs typeface="Arial" charset="0"/>
              </a:rPr>
              <a:t>Principio</a:t>
            </a:r>
            <a:r>
              <a:rPr lang="es-MX" dirty="0">
                <a:solidFill>
                  <a:srgbClr val="002060"/>
                </a:solidFill>
                <a:latin typeface="Arial" charset="0"/>
                <a:cs typeface="Arial" charset="0"/>
              </a:rPr>
              <a:t>: Información </a:t>
            </a:r>
            <a:r>
              <a:rPr lang="es-MX" dirty="0" smtClean="0">
                <a:solidFill>
                  <a:srgbClr val="002060"/>
                </a:solidFill>
                <a:latin typeface="Arial" charset="0"/>
                <a:cs typeface="Arial" charset="0"/>
              </a:rPr>
              <a:t>perceptible.</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El diseño comunica de manera eficaz la información necesaria para el usuario, atendiendo a las condiciones ambientales o a las capacidades sensoriales del usuario.</a:t>
            </a:r>
          </a:p>
          <a:p>
            <a:pPr algn="just"/>
            <a:endParaRPr lang="es-MX" sz="2000" dirty="0" smtClean="0">
              <a:solidFill>
                <a:srgbClr val="002060"/>
              </a:solidFill>
              <a:latin typeface="Arial" charset="0"/>
              <a:cs typeface="Arial" charset="0"/>
            </a:endParaRPr>
          </a:p>
          <a:p>
            <a:pPr algn="just"/>
            <a:r>
              <a:rPr lang="es-MX" b="1" dirty="0" smtClean="0">
                <a:solidFill>
                  <a:srgbClr val="002060"/>
                </a:solidFill>
                <a:latin typeface="Arial" charset="0"/>
                <a:cs typeface="Arial" charset="0"/>
              </a:rPr>
              <a:t>5º. Principio</a:t>
            </a:r>
            <a:r>
              <a:rPr lang="es-MX" dirty="0">
                <a:solidFill>
                  <a:srgbClr val="002060"/>
                </a:solidFill>
                <a:latin typeface="Arial" charset="0"/>
                <a:cs typeface="Arial" charset="0"/>
              </a:rPr>
              <a:t>: Con tolerancia al </a:t>
            </a:r>
            <a:r>
              <a:rPr lang="es-MX" dirty="0" smtClean="0">
                <a:solidFill>
                  <a:srgbClr val="002060"/>
                </a:solidFill>
                <a:latin typeface="Arial" charset="0"/>
                <a:cs typeface="Arial" charset="0"/>
              </a:rPr>
              <a:t>error.</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El diseño minimiza los riesgos y las consecuencias adversas de acciones involuntarias o accidentales.</a:t>
            </a:r>
          </a:p>
        </p:txBody>
      </p:sp>
    </p:spTree>
    <p:extLst>
      <p:ext uri="{BB962C8B-B14F-4D97-AF65-F5344CB8AC3E}">
        <p14:creationId xmlns:p14="http://schemas.microsoft.com/office/powerpoint/2010/main" val="35577281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Diseño Universal</a:t>
            </a:r>
            <a:endParaRPr lang="es-ES" sz="2800" b="1" dirty="0">
              <a:solidFill>
                <a:srgbClr val="C80000"/>
              </a:solidFill>
              <a:latin typeface="Arial" charset="0"/>
              <a:cs typeface="Arial" charset="0"/>
            </a:endParaRPr>
          </a:p>
        </p:txBody>
      </p:sp>
      <p:sp>
        <p:nvSpPr>
          <p:cNvPr id="3" name="5 CuadroTexto"/>
          <p:cNvSpPr txBox="1">
            <a:spLocks noChangeArrowheads="1"/>
          </p:cNvSpPr>
          <p:nvPr/>
        </p:nvSpPr>
        <p:spPr bwMode="auto">
          <a:xfrm rot="10800000" flipV="1">
            <a:off x="927613" y="1555794"/>
            <a:ext cx="7678754"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MX" sz="2000" b="1" dirty="0">
                <a:solidFill>
                  <a:srgbClr val="002060"/>
                </a:solidFill>
                <a:latin typeface="Arial" charset="0"/>
                <a:cs typeface="Arial" charset="0"/>
              </a:rPr>
              <a:t>Principios del Diseño Universal:</a:t>
            </a:r>
          </a:p>
          <a:p>
            <a:pPr algn="just"/>
            <a:endParaRPr lang="es-MX" sz="2000" b="1" dirty="0">
              <a:solidFill>
                <a:srgbClr val="002060"/>
              </a:solidFill>
              <a:latin typeface="Arial" charset="0"/>
              <a:cs typeface="Arial" charset="0"/>
            </a:endParaRPr>
          </a:p>
          <a:p>
            <a:pPr algn="just"/>
            <a:r>
              <a:rPr lang="es-MX" b="1" dirty="0" smtClean="0">
                <a:solidFill>
                  <a:srgbClr val="002060"/>
                </a:solidFill>
                <a:latin typeface="Arial" charset="0"/>
                <a:cs typeface="Arial" charset="0"/>
              </a:rPr>
              <a:t>6º. </a:t>
            </a:r>
            <a:r>
              <a:rPr lang="es-MX" b="1" dirty="0">
                <a:solidFill>
                  <a:srgbClr val="002060"/>
                </a:solidFill>
                <a:latin typeface="Arial" charset="0"/>
                <a:cs typeface="Arial" charset="0"/>
              </a:rPr>
              <a:t>Principio</a:t>
            </a:r>
            <a:r>
              <a:rPr lang="es-MX" dirty="0">
                <a:solidFill>
                  <a:srgbClr val="002060"/>
                </a:solidFill>
                <a:latin typeface="Arial" charset="0"/>
                <a:cs typeface="Arial" charset="0"/>
              </a:rPr>
              <a:t>: Que exija poco esfuerzo </a:t>
            </a:r>
            <a:r>
              <a:rPr lang="es-MX" dirty="0" smtClean="0">
                <a:solidFill>
                  <a:srgbClr val="002060"/>
                </a:solidFill>
                <a:latin typeface="Arial" charset="0"/>
                <a:cs typeface="Arial" charset="0"/>
              </a:rPr>
              <a:t>físico.</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El diseño puede ser usado eficaz y confortablemente y </a:t>
            </a:r>
            <a:r>
              <a:rPr lang="es-MX" sz="2000" dirty="0" smtClean="0">
                <a:solidFill>
                  <a:srgbClr val="002060"/>
                </a:solidFill>
                <a:latin typeface="Arial" charset="0"/>
                <a:cs typeface="Arial" charset="0"/>
              </a:rPr>
              <a:t>con</a:t>
            </a:r>
          </a:p>
          <a:p>
            <a:pPr algn="just"/>
            <a:r>
              <a:rPr lang="es-MX" sz="2000" dirty="0" smtClean="0">
                <a:solidFill>
                  <a:srgbClr val="002060"/>
                </a:solidFill>
                <a:latin typeface="Arial" charset="0"/>
                <a:cs typeface="Arial" charset="0"/>
              </a:rPr>
              <a:t>un </a:t>
            </a:r>
            <a:r>
              <a:rPr lang="es-MX" sz="2000" dirty="0">
                <a:solidFill>
                  <a:srgbClr val="002060"/>
                </a:solidFill>
                <a:latin typeface="Arial" charset="0"/>
                <a:cs typeface="Arial" charset="0"/>
              </a:rPr>
              <a:t>mínimo de fatiga.</a:t>
            </a:r>
          </a:p>
          <a:p>
            <a:pPr algn="just"/>
            <a:endParaRPr lang="es-MX" sz="2000" dirty="0" smtClean="0">
              <a:solidFill>
                <a:srgbClr val="002060"/>
              </a:solidFill>
              <a:latin typeface="Arial" charset="0"/>
              <a:cs typeface="Arial" charset="0"/>
            </a:endParaRPr>
          </a:p>
          <a:p>
            <a:pPr algn="just"/>
            <a:r>
              <a:rPr lang="es-MX" b="1" dirty="0" smtClean="0">
                <a:solidFill>
                  <a:srgbClr val="002060"/>
                </a:solidFill>
                <a:latin typeface="Arial" charset="0"/>
                <a:cs typeface="Arial" charset="0"/>
              </a:rPr>
              <a:t>7º. </a:t>
            </a:r>
            <a:r>
              <a:rPr lang="es-MX" b="1" dirty="0">
                <a:solidFill>
                  <a:srgbClr val="002060"/>
                </a:solidFill>
                <a:latin typeface="Arial" charset="0"/>
                <a:cs typeface="Arial" charset="0"/>
              </a:rPr>
              <a:t>Principio</a:t>
            </a:r>
            <a:r>
              <a:rPr lang="es-MX" dirty="0">
                <a:solidFill>
                  <a:srgbClr val="002060"/>
                </a:solidFill>
                <a:latin typeface="Arial" charset="0"/>
                <a:cs typeface="Arial" charset="0"/>
              </a:rPr>
              <a:t>: Tamaño y espacio para el acceso y </a:t>
            </a:r>
            <a:r>
              <a:rPr lang="es-MX" dirty="0" smtClean="0">
                <a:solidFill>
                  <a:srgbClr val="002060"/>
                </a:solidFill>
                <a:latin typeface="Arial" charset="0"/>
                <a:cs typeface="Arial" charset="0"/>
              </a:rPr>
              <a:t>uso.</a:t>
            </a:r>
            <a:endParaRPr lang="es-MX" dirty="0">
              <a:solidFill>
                <a:srgbClr val="002060"/>
              </a:solidFill>
              <a:latin typeface="Arial" charset="0"/>
              <a:cs typeface="Arial" charset="0"/>
            </a:endParaRPr>
          </a:p>
          <a:p>
            <a:pPr algn="just"/>
            <a:r>
              <a:rPr lang="es-MX" sz="2000" dirty="0">
                <a:solidFill>
                  <a:srgbClr val="002060"/>
                </a:solidFill>
                <a:latin typeface="Arial" charset="0"/>
                <a:cs typeface="Arial" charset="0"/>
              </a:rPr>
              <a:t>Que proporcione un tamaño y espacio apropiados para el acceso, alcance, manipulación y uso, atendiendo al tamaño del cuerpo, la postura o la movilidad del usuario.</a:t>
            </a:r>
          </a:p>
        </p:txBody>
      </p:sp>
    </p:spTree>
    <p:extLst>
      <p:ext uri="{BB962C8B-B14F-4D97-AF65-F5344CB8AC3E}">
        <p14:creationId xmlns:p14="http://schemas.microsoft.com/office/powerpoint/2010/main" val="35577281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rot="10800000" flipV="1">
            <a:off x="774989" y="1379047"/>
            <a:ext cx="7564572"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ES" sz="2000" dirty="0">
                <a:solidFill>
                  <a:srgbClr val="002060"/>
                </a:solidFill>
                <a:latin typeface="Arial" charset="0"/>
                <a:cs typeface="Arial" charset="0"/>
              </a:rPr>
              <a:t>Las Pautas de Accesibilidad para el Contenido Web </a:t>
            </a:r>
            <a:r>
              <a:rPr lang="es-ES" sz="2000" dirty="0" smtClean="0">
                <a:solidFill>
                  <a:srgbClr val="002060"/>
                </a:solidFill>
                <a:latin typeface="Arial" charset="0"/>
                <a:cs typeface="Arial" charset="0"/>
              </a:rPr>
              <a:t>2.0, están estructuradas de una forma jerárquica: </a:t>
            </a:r>
          </a:p>
          <a:p>
            <a:pPr algn="just"/>
            <a:endParaRPr lang="es-ES" sz="2000" dirty="0" smtClean="0">
              <a:solidFill>
                <a:srgbClr val="002060"/>
              </a:solidFill>
              <a:latin typeface="Arial" charset="0"/>
              <a:cs typeface="Arial" charset="0"/>
            </a:endParaRPr>
          </a:p>
          <a:p>
            <a:pPr algn="just"/>
            <a:r>
              <a:rPr lang="es-ES" sz="2000" dirty="0" smtClean="0">
                <a:solidFill>
                  <a:srgbClr val="002060"/>
                </a:solidFill>
                <a:latin typeface="Arial" charset="0"/>
                <a:cs typeface="Arial" charset="0"/>
              </a:rPr>
              <a:t>Principios (4),</a:t>
            </a:r>
          </a:p>
          <a:p>
            <a:pPr algn="just"/>
            <a:endParaRPr lang="es-ES" sz="2000" dirty="0" smtClean="0">
              <a:solidFill>
                <a:srgbClr val="002060"/>
              </a:solidFill>
              <a:latin typeface="Arial" charset="0"/>
              <a:cs typeface="Arial" charset="0"/>
            </a:endParaRPr>
          </a:p>
          <a:p>
            <a:pPr algn="just"/>
            <a:r>
              <a:rPr lang="es-ES" sz="2000" dirty="0" smtClean="0">
                <a:solidFill>
                  <a:srgbClr val="002060"/>
                </a:solidFill>
                <a:latin typeface="Arial" charset="0"/>
                <a:cs typeface="Arial" charset="0"/>
              </a:rPr>
              <a:t>Pautas (12), </a:t>
            </a:r>
          </a:p>
          <a:p>
            <a:pPr algn="just"/>
            <a:endParaRPr lang="es-ES" sz="2000" dirty="0" smtClean="0">
              <a:solidFill>
                <a:srgbClr val="002060"/>
              </a:solidFill>
              <a:latin typeface="Arial" charset="0"/>
              <a:cs typeface="Arial" charset="0"/>
            </a:endParaRPr>
          </a:p>
          <a:p>
            <a:pPr algn="just"/>
            <a:r>
              <a:rPr lang="es-ES" sz="2000" dirty="0" smtClean="0">
                <a:solidFill>
                  <a:srgbClr val="002060"/>
                </a:solidFill>
                <a:latin typeface="Arial" charset="0"/>
                <a:cs typeface="Arial" charset="0"/>
              </a:rPr>
              <a:t>Criterios de Conformidad (61)</a:t>
            </a:r>
          </a:p>
          <a:p>
            <a:pPr algn="just"/>
            <a:endParaRPr lang="es-ES" sz="2000" dirty="0" smtClean="0">
              <a:solidFill>
                <a:srgbClr val="002060"/>
              </a:solidFill>
              <a:latin typeface="Arial" charset="0"/>
              <a:cs typeface="Arial" charset="0"/>
            </a:endParaRPr>
          </a:p>
          <a:p>
            <a:pPr algn="just"/>
            <a:r>
              <a:rPr lang="es-ES" sz="2000" dirty="0" smtClean="0">
                <a:solidFill>
                  <a:srgbClr val="002060"/>
                </a:solidFill>
                <a:latin typeface="Arial" charset="0"/>
                <a:cs typeface="Arial" charset="0"/>
              </a:rPr>
              <a:t>y Técnicas. </a:t>
            </a:r>
          </a:p>
          <a:p>
            <a:pPr algn="just"/>
            <a:endParaRPr lang="es-ES" sz="2000" dirty="0">
              <a:solidFill>
                <a:srgbClr val="002060"/>
              </a:solidFill>
              <a:latin typeface="Arial" charset="0"/>
              <a:cs typeface="Arial"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4353" y="4856923"/>
            <a:ext cx="5249712" cy="148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spTree>
    <p:extLst>
      <p:ext uri="{BB962C8B-B14F-4D97-AF65-F5344CB8AC3E}">
        <p14:creationId xmlns:p14="http://schemas.microsoft.com/office/powerpoint/2010/main" val="24891802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rot="10800000" flipV="1">
            <a:off x="1850256" y="1535440"/>
            <a:ext cx="6751877" cy="461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lvl="0" algn="just"/>
            <a:r>
              <a:rPr lang="es-ES" sz="1600" b="1" dirty="0">
                <a:solidFill>
                  <a:srgbClr val="002060"/>
                </a:solidFill>
                <a:latin typeface="Arial" charset="0"/>
                <a:cs typeface="Arial" charset="0"/>
              </a:rPr>
              <a:t>Principios</a:t>
            </a:r>
            <a:r>
              <a:rPr lang="es-ES" sz="1600" dirty="0">
                <a:solidFill>
                  <a:srgbClr val="002060"/>
                </a:solidFill>
                <a:latin typeface="Arial" charset="0"/>
                <a:cs typeface="Arial" charset="0"/>
              </a:rPr>
              <a:t> - En el nivel más alto se sitúan los cuatro principios que proporcionan los fundamentos de la accesibilidad web: perceptible, operable, comprensible y robusto.</a:t>
            </a:r>
          </a:p>
          <a:p>
            <a:pPr lvl="0" algn="just"/>
            <a:endParaRPr lang="es-ES" sz="1600" b="1" dirty="0" smtClean="0">
              <a:solidFill>
                <a:srgbClr val="002060"/>
              </a:solidFill>
              <a:latin typeface="Arial" charset="0"/>
              <a:cs typeface="Arial" charset="0"/>
            </a:endParaRPr>
          </a:p>
          <a:p>
            <a:pPr lvl="0" algn="just"/>
            <a:r>
              <a:rPr lang="es-ES" sz="1600" b="1" dirty="0" smtClean="0">
                <a:solidFill>
                  <a:srgbClr val="002060"/>
                </a:solidFill>
                <a:latin typeface="Arial" charset="0"/>
                <a:cs typeface="Arial" charset="0"/>
              </a:rPr>
              <a:t>Pautas</a:t>
            </a:r>
            <a:r>
              <a:rPr lang="es-ES" sz="1600" dirty="0" smtClean="0">
                <a:solidFill>
                  <a:srgbClr val="002060"/>
                </a:solidFill>
                <a:latin typeface="Arial" charset="0"/>
                <a:cs typeface="Arial" charset="0"/>
              </a:rPr>
              <a:t> </a:t>
            </a:r>
            <a:r>
              <a:rPr lang="es-ES" sz="1600" dirty="0">
                <a:solidFill>
                  <a:srgbClr val="002060"/>
                </a:solidFill>
                <a:latin typeface="Arial" charset="0"/>
                <a:cs typeface="Arial" charset="0"/>
              </a:rPr>
              <a:t>- Por debajo de los principios están las pautas. Las doce pautas proporcionan los objetivos básicos que los autores deben lograr con el fin de crear un contenido más accesible para los usuarios con distintas discapacidades. Estas pautas no son verificables.</a:t>
            </a:r>
          </a:p>
          <a:p>
            <a:pPr lvl="0" algn="just"/>
            <a:endParaRPr lang="es-ES" sz="1600" b="1" dirty="0" smtClean="0">
              <a:solidFill>
                <a:srgbClr val="002060"/>
              </a:solidFill>
              <a:latin typeface="Arial" charset="0"/>
              <a:cs typeface="Arial" charset="0"/>
            </a:endParaRPr>
          </a:p>
          <a:p>
            <a:pPr lvl="0" algn="just"/>
            <a:r>
              <a:rPr lang="es-ES" sz="1600" b="1" dirty="0" smtClean="0">
                <a:solidFill>
                  <a:srgbClr val="002060"/>
                </a:solidFill>
                <a:latin typeface="Arial" charset="0"/>
                <a:cs typeface="Arial" charset="0"/>
              </a:rPr>
              <a:t>Criterios </a:t>
            </a:r>
            <a:r>
              <a:rPr lang="es-ES" sz="1600" b="1" dirty="0">
                <a:solidFill>
                  <a:srgbClr val="002060"/>
                </a:solidFill>
                <a:latin typeface="Arial" charset="0"/>
                <a:cs typeface="Arial" charset="0"/>
              </a:rPr>
              <a:t>de Conformidad </a:t>
            </a:r>
            <a:r>
              <a:rPr lang="es-ES" sz="1600" dirty="0">
                <a:solidFill>
                  <a:srgbClr val="002060"/>
                </a:solidFill>
                <a:latin typeface="Arial" charset="0"/>
                <a:cs typeface="Arial" charset="0"/>
              </a:rPr>
              <a:t>- Para cada pauta se proporcionan los criterios de conformidad verificables que permiten emplear las WCAG 2.0 en aquellas situaciones en las que existan requisitos y necesidad de evaluación de conformidad como: </a:t>
            </a:r>
            <a:r>
              <a:rPr lang="es-ES" sz="1600" dirty="0" smtClean="0">
                <a:solidFill>
                  <a:srgbClr val="002060"/>
                </a:solidFill>
                <a:latin typeface="Arial" charset="0"/>
                <a:cs typeface="Arial" charset="0"/>
              </a:rPr>
              <a:t>especificaciones </a:t>
            </a:r>
            <a:r>
              <a:rPr lang="es-ES" sz="1600" dirty="0">
                <a:solidFill>
                  <a:srgbClr val="002060"/>
                </a:solidFill>
                <a:latin typeface="Arial" charset="0"/>
                <a:cs typeface="Arial" charset="0"/>
              </a:rPr>
              <a:t>de diseño, compras, regulación o acuerdos contractuales.</a:t>
            </a:r>
          </a:p>
          <a:p>
            <a:pPr lvl="0" algn="just"/>
            <a:endParaRPr lang="es-ES" sz="1600" b="1" dirty="0" smtClean="0">
              <a:solidFill>
                <a:srgbClr val="002060"/>
              </a:solidFill>
              <a:latin typeface="Arial" charset="0"/>
              <a:cs typeface="Arial" charset="0"/>
            </a:endParaRPr>
          </a:p>
          <a:p>
            <a:pPr lvl="0" algn="just"/>
            <a:r>
              <a:rPr lang="es-ES" sz="1600" b="1" dirty="0" smtClean="0">
                <a:solidFill>
                  <a:srgbClr val="002060"/>
                </a:solidFill>
                <a:latin typeface="Arial" charset="0"/>
                <a:cs typeface="Arial" charset="0"/>
              </a:rPr>
              <a:t>Técnicas </a:t>
            </a:r>
            <a:r>
              <a:rPr lang="es-ES" sz="1600" b="1" dirty="0">
                <a:solidFill>
                  <a:srgbClr val="002060"/>
                </a:solidFill>
                <a:latin typeface="Arial" charset="0"/>
                <a:cs typeface="Arial" charset="0"/>
              </a:rPr>
              <a:t>suficientes y recomendables- </a:t>
            </a:r>
            <a:r>
              <a:rPr lang="es-ES" sz="1600" dirty="0">
                <a:solidFill>
                  <a:srgbClr val="002060"/>
                </a:solidFill>
                <a:latin typeface="Arial" charset="0"/>
                <a:cs typeface="Arial" charset="0"/>
              </a:rPr>
              <a:t>Para cada una de las pautas y criterios de conformidad del propio documento de las WCAG 2.0, el grupo de trabajo ha documentado también una amplia variedad de técnicas.</a:t>
            </a:r>
          </a:p>
          <a:p>
            <a:r>
              <a:rPr lang="es-ES" sz="2000" dirty="0"/>
              <a:t> </a:t>
            </a:r>
          </a:p>
        </p:txBody>
      </p:sp>
      <p:sp>
        <p:nvSpPr>
          <p:cNvPr id="3"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pic>
        <p:nvPicPr>
          <p:cNvPr id="4" name="1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6209" y="2965062"/>
            <a:ext cx="1539594" cy="1538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44695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125022514"/>
              </p:ext>
            </p:extLst>
          </p:nvPr>
        </p:nvGraphicFramePr>
        <p:xfrm>
          <a:off x="1288648" y="1315976"/>
          <a:ext cx="6566704" cy="4506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spTree>
    <p:extLst>
      <p:ext uri="{BB962C8B-B14F-4D97-AF65-F5344CB8AC3E}">
        <p14:creationId xmlns:p14="http://schemas.microsoft.com/office/powerpoint/2010/main" val="29512774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rot="10800000" flipV="1">
            <a:off x="774988" y="1797673"/>
            <a:ext cx="7962612" cy="2174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ES" sz="2000" b="1" dirty="0" smtClean="0">
                <a:solidFill>
                  <a:srgbClr val="002060"/>
                </a:solidFill>
                <a:latin typeface="Arial" charset="0"/>
                <a:cs typeface="Arial" charset="0"/>
              </a:rPr>
              <a:t>Principio 1</a:t>
            </a:r>
            <a:r>
              <a:rPr lang="es-ES" sz="2000" dirty="0" smtClean="0">
                <a:solidFill>
                  <a:srgbClr val="002060"/>
                </a:solidFill>
                <a:latin typeface="Arial" charset="0"/>
                <a:cs typeface="Arial" charset="0"/>
              </a:rPr>
              <a:t>, Perceptible se desprenden las siguientes pautas:</a:t>
            </a:r>
          </a:p>
          <a:p>
            <a:pPr algn="just"/>
            <a:endParaRPr lang="es-ES" sz="2000" dirty="0" smtClean="0">
              <a:solidFill>
                <a:srgbClr val="002060"/>
              </a:solidFill>
              <a:latin typeface="Arial" charset="0"/>
              <a:cs typeface="Arial" charset="0"/>
            </a:endParaRP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1.1 Alternativas textuales (contiene 1 criterio)</a:t>
            </a: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1.2 Medios </a:t>
            </a:r>
            <a:r>
              <a:rPr lang="es-ES" sz="2000" dirty="0" err="1" smtClean="0">
                <a:solidFill>
                  <a:srgbClr val="002060"/>
                </a:solidFill>
                <a:latin typeface="Arial" charset="0"/>
                <a:cs typeface="Arial" charset="0"/>
              </a:rPr>
              <a:t>tempodependientes</a:t>
            </a:r>
            <a:r>
              <a:rPr lang="es-ES" sz="2000" dirty="0" smtClean="0">
                <a:solidFill>
                  <a:srgbClr val="002060"/>
                </a:solidFill>
                <a:latin typeface="Arial" charset="0"/>
                <a:cs typeface="Arial" charset="0"/>
              </a:rPr>
              <a:t> (con 9 criterios)</a:t>
            </a: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1.3 Adaptable (contiene 3 criterios)</a:t>
            </a: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1.4 Distinguible (contiene 9 criterios)</a:t>
            </a:r>
            <a:endParaRPr lang="es-ES" sz="2000" dirty="0">
              <a:solidFill>
                <a:srgbClr val="002060"/>
              </a:solidFill>
              <a:latin typeface="Arial" charset="0"/>
              <a:cs typeface="Arial"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8153" y="4958981"/>
            <a:ext cx="5249712" cy="148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spTree>
    <p:extLst>
      <p:ext uri="{BB962C8B-B14F-4D97-AF65-F5344CB8AC3E}">
        <p14:creationId xmlns:p14="http://schemas.microsoft.com/office/powerpoint/2010/main" val="1328953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49145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buFont typeface="Arial" charset="0"/>
              <a:buNone/>
              <a:defRPr/>
            </a:pPr>
            <a:r>
              <a:rPr lang="es-MX" sz="2800" b="1" dirty="0">
                <a:solidFill>
                  <a:srgbClr val="C80000"/>
                </a:solidFill>
                <a:latin typeface="Arial" pitchFamily="34" charset="0"/>
                <a:ea typeface="Tahoma" pitchFamily="34" charset="0"/>
                <a:cs typeface="Arial" pitchFamily="34" charset="0"/>
              </a:rPr>
              <a:t>Modelo Social de la Discapacidad</a:t>
            </a:r>
          </a:p>
        </p:txBody>
      </p:sp>
      <p:sp>
        <p:nvSpPr>
          <p:cNvPr id="3" name="1 Rectángulo"/>
          <p:cNvSpPr>
            <a:spLocks noChangeArrowheads="1"/>
          </p:cNvSpPr>
          <p:nvPr/>
        </p:nvSpPr>
        <p:spPr bwMode="auto">
          <a:xfrm>
            <a:off x="312348" y="1317339"/>
            <a:ext cx="8137385"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defRPr/>
            </a:pPr>
            <a:endParaRPr lang="es-MX" sz="2400" dirty="0" smtClean="0">
              <a:solidFill>
                <a:srgbClr val="002060"/>
              </a:solidFill>
              <a:latin typeface="Arial" pitchFamily="34" charset="0"/>
              <a:ea typeface="Tahoma" pitchFamily="34" charset="0"/>
              <a:cs typeface="Arial" pitchFamily="34" charset="0"/>
            </a:endParaRPr>
          </a:p>
          <a:p>
            <a:pPr algn="ctr">
              <a:buFont typeface="Arial" charset="0"/>
              <a:buNone/>
              <a:defRPr/>
            </a:pPr>
            <a:r>
              <a:rPr lang="es-MX" sz="2400" dirty="0" smtClean="0">
                <a:solidFill>
                  <a:srgbClr val="002060"/>
                </a:solidFill>
                <a:latin typeface="Arial" pitchFamily="34" charset="0"/>
                <a:ea typeface="Tahoma" pitchFamily="34" charset="0"/>
                <a:cs typeface="Arial" pitchFamily="34" charset="0"/>
              </a:rPr>
              <a:t>Es </a:t>
            </a:r>
            <a:r>
              <a:rPr lang="es-MX" sz="2400" dirty="0">
                <a:solidFill>
                  <a:srgbClr val="002060"/>
                </a:solidFill>
                <a:latin typeface="Arial" pitchFamily="34" charset="0"/>
                <a:ea typeface="Tahoma" pitchFamily="34" charset="0"/>
                <a:cs typeface="Arial" pitchFamily="34" charset="0"/>
              </a:rPr>
              <a:t>la sociedad la </a:t>
            </a:r>
            <a:r>
              <a:rPr lang="es-MX" sz="2400" dirty="0" smtClean="0">
                <a:solidFill>
                  <a:srgbClr val="002060"/>
                </a:solidFill>
                <a:latin typeface="Arial" pitchFamily="34" charset="0"/>
                <a:ea typeface="Tahoma" pitchFamily="34" charset="0"/>
                <a:cs typeface="Arial" pitchFamily="34" charset="0"/>
              </a:rPr>
              <a:t>que</a:t>
            </a:r>
            <a:r>
              <a:rPr lang="es-MX" sz="2400" b="1" dirty="0" smtClean="0">
                <a:solidFill>
                  <a:srgbClr val="002060"/>
                </a:solidFill>
                <a:effectLst>
                  <a:outerShdw blurRad="38100" dist="38100" dir="2700000" algn="tl">
                    <a:srgbClr val="000000">
                      <a:alpha val="43137"/>
                    </a:srgbClr>
                  </a:outerShdw>
                </a:effectLst>
                <a:latin typeface="Arial" pitchFamily="34" charset="0"/>
                <a:ea typeface="Tahoma" pitchFamily="34" charset="0"/>
                <a:cs typeface="Arial" pitchFamily="34" charset="0"/>
              </a:rPr>
              <a:t>“</a:t>
            </a:r>
            <a:r>
              <a:rPr lang="es-MX" sz="2400" b="1" dirty="0">
                <a:solidFill>
                  <a:srgbClr val="002060"/>
                </a:solidFill>
                <a:effectLst>
                  <a:outerShdw blurRad="38100" dist="38100" dir="2700000" algn="tl">
                    <a:srgbClr val="000000">
                      <a:alpha val="43137"/>
                    </a:srgbClr>
                  </a:outerShdw>
                </a:effectLst>
                <a:latin typeface="Arial" pitchFamily="34" charset="0"/>
                <a:ea typeface="Tahoma" pitchFamily="34" charset="0"/>
                <a:cs typeface="Arial" pitchFamily="34" charset="0"/>
              </a:rPr>
              <a:t>discapacita” </a:t>
            </a:r>
            <a:r>
              <a:rPr lang="es-MX" sz="2400" dirty="0">
                <a:solidFill>
                  <a:srgbClr val="002060"/>
                </a:solidFill>
                <a:latin typeface="Arial" pitchFamily="34" charset="0"/>
                <a:ea typeface="Tahoma" pitchFamily="34" charset="0"/>
                <a:cs typeface="Arial" pitchFamily="34" charset="0"/>
              </a:rPr>
              <a:t>a la persona con  discapacidad, a través de las barreras que impone.</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3254" y="3009900"/>
            <a:ext cx="4030776" cy="2833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b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900" y="2971800"/>
            <a:ext cx="3886200" cy="3022600"/>
          </a:xfrm>
          <a:prstGeom prst="rect">
            <a:avLst/>
          </a:prstGeom>
        </p:spPr>
      </p:pic>
    </p:spTree>
    <p:extLst>
      <p:ext uri="{BB962C8B-B14F-4D97-AF65-F5344CB8AC3E}">
        <p14:creationId xmlns:p14="http://schemas.microsoft.com/office/powerpoint/2010/main" val="25058280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8153" y="5005281"/>
            <a:ext cx="5249712" cy="148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5 CuadroTexto"/>
          <p:cNvSpPr txBox="1">
            <a:spLocks noChangeArrowheads="1"/>
          </p:cNvSpPr>
          <p:nvPr/>
        </p:nvSpPr>
        <p:spPr bwMode="auto">
          <a:xfrm rot="10800000" flipV="1">
            <a:off x="774989" y="1706485"/>
            <a:ext cx="7564572" cy="229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lnSpc>
                <a:spcPct val="120000"/>
              </a:lnSpc>
            </a:pPr>
            <a:r>
              <a:rPr lang="es-ES" sz="2000" b="1" dirty="0" smtClean="0">
                <a:solidFill>
                  <a:srgbClr val="002060"/>
                </a:solidFill>
                <a:latin typeface="Arial" charset="0"/>
                <a:cs typeface="Arial" charset="0"/>
              </a:rPr>
              <a:t>Principio 2</a:t>
            </a:r>
            <a:r>
              <a:rPr lang="es-ES" sz="2000" dirty="0" smtClean="0">
                <a:solidFill>
                  <a:srgbClr val="002060"/>
                </a:solidFill>
                <a:latin typeface="Arial" charset="0"/>
                <a:cs typeface="Arial" charset="0"/>
              </a:rPr>
              <a:t>, Operable, cuenta con las siguientes pautas:</a:t>
            </a:r>
          </a:p>
          <a:p>
            <a:pPr algn="just">
              <a:lnSpc>
                <a:spcPct val="120000"/>
              </a:lnSpc>
            </a:pPr>
            <a:endParaRPr lang="es-ES" sz="2000" dirty="0" smtClean="0">
              <a:solidFill>
                <a:srgbClr val="002060"/>
              </a:solidFill>
              <a:latin typeface="Arial" charset="0"/>
              <a:cs typeface="Arial" charset="0"/>
            </a:endParaRP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2.1 Accesible por teclado (contiene 3 criterios)</a:t>
            </a: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2.2 Tiempo suficiente (con 5 criterios)</a:t>
            </a: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2.3 Convulsiones (contiene 2 criterios)</a:t>
            </a: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2.4 Navegable (contiene 10 criterios)</a:t>
            </a:r>
            <a:endParaRPr lang="es-ES" sz="2000" dirty="0">
              <a:solidFill>
                <a:srgbClr val="002060"/>
              </a:solidFill>
              <a:latin typeface="Arial" charset="0"/>
              <a:cs typeface="Arial" charset="0"/>
            </a:endParaRPr>
          </a:p>
        </p:txBody>
      </p:sp>
      <p:sp>
        <p:nvSpPr>
          <p:cNvPr id="4"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spTree>
    <p:extLst>
      <p:ext uri="{BB962C8B-B14F-4D97-AF65-F5344CB8AC3E}">
        <p14:creationId xmlns:p14="http://schemas.microsoft.com/office/powerpoint/2010/main" val="10565691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8153" y="4880531"/>
            <a:ext cx="5249712" cy="148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5 CuadroTexto"/>
          <p:cNvSpPr txBox="1">
            <a:spLocks noChangeArrowheads="1"/>
          </p:cNvSpPr>
          <p:nvPr/>
        </p:nvSpPr>
        <p:spPr bwMode="auto">
          <a:xfrm rot="10800000" flipV="1">
            <a:off x="813089" y="1806484"/>
            <a:ext cx="7564572" cy="192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lnSpc>
                <a:spcPct val="120000"/>
              </a:lnSpc>
            </a:pPr>
            <a:r>
              <a:rPr lang="es-ES" sz="2000" b="1" dirty="0" smtClean="0">
                <a:solidFill>
                  <a:srgbClr val="002060"/>
                </a:solidFill>
                <a:latin typeface="Arial" charset="0"/>
                <a:cs typeface="Arial" charset="0"/>
              </a:rPr>
              <a:t>Principio 3</a:t>
            </a:r>
            <a:r>
              <a:rPr lang="es-ES" sz="2000" dirty="0" smtClean="0">
                <a:solidFill>
                  <a:srgbClr val="002060"/>
                </a:solidFill>
                <a:latin typeface="Arial" charset="0"/>
                <a:cs typeface="Arial" charset="0"/>
              </a:rPr>
              <a:t>, Comprensible, cuenta con las siguientes pautas:</a:t>
            </a:r>
          </a:p>
          <a:p>
            <a:pPr algn="just">
              <a:lnSpc>
                <a:spcPct val="120000"/>
              </a:lnSpc>
            </a:pPr>
            <a:endParaRPr lang="es-ES" sz="2000" dirty="0" smtClean="0">
              <a:solidFill>
                <a:srgbClr val="002060"/>
              </a:solidFill>
              <a:latin typeface="Arial" charset="0"/>
              <a:cs typeface="Arial" charset="0"/>
            </a:endParaRPr>
          </a:p>
          <a:p>
            <a:pPr marL="342900" indent="-342900" algn="just">
              <a:lnSpc>
                <a:spcPct val="120000"/>
              </a:lnSpc>
              <a:buFont typeface="Arial" pitchFamily="34" charset="0"/>
              <a:buChar char="•"/>
            </a:pPr>
            <a:r>
              <a:rPr lang="es-ES" sz="2000" dirty="0" smtClean="0">
                <a:solidFill>
                  <a:srgbClr val="002060"/>
                </a:solidFill>
                <a:latin typeface="Arial" charset="0"/>
                <a:cs typeface="Arial" charset="0"/>
              </a:rPr>
              <a:t>3.1 Legible (contiene 6 criterios)</a:t>
            </a:r>
          </a:p>
          <a:p>
            <a:pPr marL="342900" indent="-342900" algn="just">
              <a:lnSpc>
                <a:spcPct val="120000"/>
              </a:lnSpc>
              <a:buFont typeface="Arial" pitchFamily="34" charset="0"/>
              <a:buChar char="•"/>
            </a:pPr>
            <a:r>
              <a:rPr lang="es-ES" sz="2000" dirty="0">
                <a:solidFill>
                  <a:srgbClr val="002060"/>
                </a:solidFill>
                <a:latin typeface="Arial" charset="0"/>
                <a:cs typeface="Arial" charset="0"/>
              </a:rPr>
              <a:t>3</a:t>
            </a:r>
            <a:r>
              <a:rPr lang="es-ES" sz="2000" dirty="0" smtClean="0">
                <a:solidFill>
                  <a:srgbClr val="002060"/>
                </a:solidFill>
                <a:latin typeface="Arial" charset="0"/>
                <a:cs typeface="Arial" charset="0"/>
              </a:rPr>
              <a:t>.2 Predecible (con 5 criterios)</a:t>
            </a:r>
          </a:p>
          <a:p>
            <a:pPr marL="342900" indent="-342900" algn="just">
              <a:lnSpc>
                <a:spcPct val="120000"/>
              </a:lnSpc>
              <a:buFont typeface="Arial" pitchFamily="34" charset="0"/>
              <a:buChar char="•"/>
            </a:pPr>
            <a:r>
              <a:rPr lang="es-ES" sz="2000" dirty="0">
                <a:solidFill>
                  <a:srgbClr val="002060"/>
                </a:solidFill>
                <a:latin typeface="Arial" charset="0"/>
                <a:cs typeface="Arial" charset="0"/>
              </a:rPr>
              <a:t>3</a:t>
            </a:r>
            <a:r>
              <a:rPr lang="es-ES" sz="2000" dirty="0" smtClean="0">
                <a:solidFill>
                  <a:srgbClr val="002060"/>
                </a:solidFill>
                <a:latin typeface="Arial" charset="0"/>
                <a:cs typeface="Arial" charset="0"/>
              </a:rPr>
              <a:t>.3 Entrada de datos asistida (contiene 6 criterios)</a:t>
            </a:r>
          </a:p>
        </p:txBody>
      </p:sp>
      <p:sp>
        <p:nvSpPr>
          <p:cNvPr id="5"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spTree>
    <p:extLst>
      <p:ext uri="{BB962C8B-B14F-4D97-AF65-F5344CB8AC3E}">
        <p14:creationId xmlns:p14="http://schemas.microsoft.com/office/powerpoint/2010/main" val="644131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CuadroTexto"/>
          <p:cNvSpPr txBox="1">
            <a:spLocks noChangeArrowheads="1"/>
          </p:cNvSpPr>
          <p:nvPr/>
        </p:nvSpPr>
        <p:spPr bwMode="auto">
          <a:xfrm rot="10800000" flipV="1">
            <a:off x="914689" y="2732918"/>
            <a:ext cx="756457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ES" sz="2000" b="1" dirty="0" smtClean="0">
                <a:solidFill>
                  <a:srgbClr val="002060"/>
                </a:solidFill>
                <a:latin typeface="Arial" charset="0"/>
                <a:cs typeface="Arial" charset="0"/>
              </a:rPr>
              <a:t>Principio 4</a:t>
            </a:r>
            <a:r>
              <a:rPr lang="es-ES" sz="2000" dirty="0" smtClean="0">
                <a:solidFill>
                  <a:srgbClr val="002060"/>
                </a:solidFill>
                <a:latin typeface="Arial" charset="0"/>
                <a:cs typeface="Arial" charset="0"/>
              </a:rPr>
              <a:t>, Robusto, cuenta con las siguientes pautas:</a:t>
            </a:r>
          </a:p>
          <a:p>
            <a:pPr algn="just"/>
            <a:endParaRPr lang="es-ES" sz="2000" dirty="0" smtClean="0">
              <a:solidFill>
                <a:srgbClr val="002060"/>
              </a:solidFill>
              <a:latin typeface="Arial" charset="0"/>
              <a:cs typeface="Arial" charset="0"/>
            </a:endParaRPr>
          </a:p>
          <a:p>
            <a:pPr marL="342900" indent="-342900" algn="just">
              <a:buFont typeface="Arial" pitchFamily="34" charset="0"/>
              <a:buChar char="•"/>
            </a:pPr>
            <a:r>
              <a:rPr lang="es-ES" sz="2000" dirty="0" smtClean="0">
                <a:solidFill>
                  <a:srgbClr val="002060"/>
                </a:solidFill>
                <a:latin typeface="Arial" charset="0"/>
                <a:cs typeface="Arial" charset="0"/>
              </a:rPr>
              <a:t>4.1 Compatible (contiene 2 criterios)</a:t>
            </a:r>
          </a:p>
        </p:txBody>
      </p:sp>
      <p:sp>
        <p:nvSpPr>
          <p:cNvPr id="4"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Pautas de Accesibilidad</a:t>
            </a:r>
            <a:endParaRPr lang="es-ES" sz="2800" b="1" dirty="0">
              <a:solidFill>
                <a:srgbClr val="C80000"/>
              </a:solidFill>
              <a:latin typeface="Arial" charset="0"/>
              <a:cs typeface="Arial" charset="0"/>
            </a:endParaRPr>
          </a:p>
        </p:txBody>
      </p:sp>
      <p:pic>
        <p:nvPicPr>
          <p:cNvPr id="5" name="2 Image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8153" y="4880531"/>
            <a:ext cx="5249712" cy="148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7707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CuadroTexto"/>
          <p:cNvSpPr txBox="1">
            <a:spLocks noChangeArrowheads="1"/>
          </p:cNvSpPr>
          <p:nvPr/>
        </p:nvSpPr>
        <p:spPr bwMode="auto">
          <a:xfrm rot="10800000" flipV="1">
            <a:off x="774989" y="1826210"/>
            <a:ext cx="7564572" cy="298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lnSpc>
                <a:spcPct val="120000"/>
              </a:lnSpc>
            </a:pPr>
            <a:r>
              <a:rPr lang="es-MX" sz="2000" dirty="0" smtClean="0">
                <a:solidFill>
                  <a:srgbClr val="002060"/>
                </a:solidFill>
                <a:latin typeface="Arial" charset="0"/>
                <a:cs typeface="Arial" charset="0"/>
              </a:rPr>
              <a:t>Con la utilización de herramientas de evaluación de accesibilidad que evalúan los sitios web basados en las pautas de la WCAG.</a:t>
            </a:r>
          </a:p>
          <a:p>
            <a:pPr algn="just"/>
            <a:endParaRPr lang="es-MX" sz="2000" dirty="0">
              <a:solidFill>
                <a:srgbClr val="002060"/>
              </a:solidFill>
              <a:latin typeface="Arial" charset="0"/>
              <a:cs typeface="Arial" charset="0"/>
            </a:endParaRPr>
          </a:p>
          <a:p>
            <a:pPr marL="342900" indent="-342900" algn="just">
              <a:buFont typeface="Arial" panose="020B0604020202020204" pitchFamily="34" charset="0"/>
              <a:buChar char="•"/>
            </a:pPr>
            <a:r>
              <a:rPr lang="es-MX" sz="2000" dirty="0" smtClean="0">
                <a:solidFill>
                  <a:srgbClr val="002060"/>
                </a:solidFill>
                <a:latin typeface="Arial" charset="0"/>
                <a:cs typeface="Arial" charset="0"/>
              </a:rPr>
              <a:t>TAW</a:t>
            </a:r>
          </a:p>
          <a:p>
            <a:pPr marL="342900" indent="-342900" algn="just">
              <a:buFont typeface="Arial" panose="020B0604020202020204" pitchFamily="34" charset="0"/>
              <a:buChar char="•"/>
            </a:pPr>
            <a:endParaRPr lang="es-MX" sz="2000" dirty="0" smtClean="0">
              <a:solidFill>
                <a:srgbClr val="002060"/>
              </a:solidFill>
              <a:latin typeface="Arial" charset="0"/>
              <a:cs typeface="Arial" charset="0"/>
            </a:endParaRPr>
          </a:p>
          <a:p>
            <a:pPr marL="342900" indent="-342900" algn="just">
              <a:buFont typeface="Arial" panose="020B0604020202020204" pitchFamily="34" charset="0"/>
              <a:buChar char="•"/>
            </a:pPr>
            <a:r>
              <a:rPr lang="es-MX" sz="2000" dirty="0" smtClean="0">
                <a:solidFill>
                  <a:srgbClr val="002060"/>
                </a:solidFill>
                <a:latin typeface="Arial" charset="0"/>
                <a:cs typeface="Arial" charset="0"/>
              </a:rPr>
              <a:t>HERA</a:t>
            </a:r>
          </a:p>
          <a:p>
            <a:pPr marL="342900" indent="-342900" algn="just">
              <a:buFont typeface="Arial" panose="020B0604020202020204" pitchFamily="34" charset="0"/>
              <a:buChar char="•"/>
            </a:pPr>
            <a:endParaRPr lang="es-MX" sz="2000" dirty="0" smtClean="0">
              <a:solidFill>
                <a:srgbClr val="002060"/>
              </a:solidFill>
              <a:latin typeface="Arial" charset="0"/>
              <a:cs typeface="Arial" charset="0"/>
            </a:endParaRPr>
          </a:p>
          <a:p>
            <a:pPr marL="342900" indent="-342900" algn="just">
              <a:buFont typeface="Arial" panose="020B0604020202020204" pitchFamily="34" charset="0"/>
              <a:buChar char="•"/>
            </a:pPr>
            <a:r>
              <a:rPr lang="es-MX" sz="2000" dirty="0" smtClean="0">
                <a:solidFill>
                  <a:srgbClr val="002060"/>
                </a:solidFill>
                <a:latin typeface="Arial" charset="0"/>
                <a:cs typeface="Arial" charset="0"/>
              </a:rPr>
              <a:t>Total </a:t>
            </a:r>
            <a:r>
              <a:rPr lang="es-MX" sz="2000" dirty="0" err="1" smtClean="0">
                <a:solidFill>
                  <a:srgbClr val="002060"/>
                </a:solidFill>
                <a:latin typeface="Arial" charset="0"/>
                <a:cs typeface="Arial" charset="0"/>
              </a:rPr>
              <a:t>Validator</a:t>
            </a:r>
            <a:endParaRPr lang="es-MX" sz="2000" dirty="0" smtClean="0">
              <a:solidFill>
                <a:srgbClr val="002060"/>
              </a:solidFill>
              <a:latin typeface="Arial" charset="0"/>
              <a:cs typeface="Arial" charset="0"/>
            </a:endParaRPr>
          </a:p>
          <a:p>
            <a:pPr algn="just"/>
            <a:endParaRPr lang="es-MX" sz="2000" dirty="0"/>
          </a:p>
        </p:txBody>
      </p:sp>
      <p:sp>
        <p:nvSpPr>
          <p:cNvPr id="5" name="5 CuadroTexto"/>
          <p:cNvSpPr txBox="1">
            <a:spLocks noChangeArrowheads="1"/>
          </p:cNvSpPr>
          <p:nvPr/>
        </p:nvSpPr>
        <p:spPr bwMode="auto">
          <a:xfrm>
            <a:off x="1128015" y="653509"/>
            <a:ext cx="685852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¿Cómo sé que un sitio web </a:t>
            </a:r>
          </a:p>
          <a:p>
            <a:pPr algn="ctr"/>
            <a:r>
              <a:rPr lang="es-ES" sz="2800" b="1" dirty="0" smtClean="0">
                <a:solidFill>
                  <a:srgbClr val="C80000"/>
                </a:solidFill>
                <a:latin typeface="Arial" charset="0"/>
                <a:cs typeface="Arial" charset="0"/>
              </a:rPr>
              <a:t>es accesible?</a:t>
            </a:r>
            <a:endParaRPr lang="es-ES" sz="2800" b="1" dirty="0">
              <a:solidFill>
                <a:srgbClr val="C80000"/>
              </a:solidFill>
              <a:latin typeface="Arial" charset="0"/>
              <a:cs typeface="Arial" charset="0"/>
            </a:endParaRPr>
          </a:p>
        </p:txBody>
      </p:sp>
      <p:pic>
        <p:nvPicPr>
          <p:cNvPr id="6" name="2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38153" y="4880531"/>
            <a:ext cx="5249712" cy="1488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8849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a:spLocks noChangeArrowheads="1"/>
          </p:cNvSpPr>
          <p:nvPr/>
        </p:nvSpPr>
        <p:spPr bwMode="auto">
          <a:xfrm>
            <a:off x="939800" y="2908738"/>
            <a:ext cx="72716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6000" b="1" dirty="0">
                <a:solidFill>
                  <a:srgbClr val="C80000"/>
                </a:solidFill>
                <a:latin typeface="Arial"/>
                <a:cs typeface="Arial"/>
              </a:rPr>
              <a:t>MUCHAS GRACIAS</a:t>
            </a:r>
          </a:p>
        </p:txBody>
      </p:sp>
      <p:sp>
        <p:nvSpPr>
          <p:cNvPr id="8" name="Text Box 6"/>
          <p:cNvSpPr txBox="1">
            <a:spLocks noChangeArrowheads="1"/>
          </p:cNvSpPr>
          <p:nvPr/>
        </p:nvSpPr>
        <p:spPr bwMode="auto">
          <a:xfrm>
            <a:off x="1211645" y="5673363"/>
            <a:ext cx="684264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lgn="r">
              <a:spcBef>
                <a:spcPct val="50000"/>
              </a:spcBef>
            </a:pPr>
            <a:r>
              <a:rPr lang="es-ES" sz="1400" b="1" dirty="0">
                <a:solidFill>
                  <a:srgbClr val="3333FF"/>
                </a:solidFill>
                <a:latin typeface="Arial"/>
                <a:cs typeface="Arial"/>
              </a:rPr>
              <a:t>						</a:t>
            </a:r>
            <a:r>
              <a:rPr lang="es-ES" sz="1400" b="1" dirty="0" smtClean="0">
                <a:latin typeface="Arial"/>
                <a:cs typeface="Arial"/>
              </a:rPr>
              <a:t>Ing</a:t>
            </a:r>
            <a:r>
              <a:rPr lang="es-ES" sz="1400" b="1" dirty="0">
                <a:latin typeface="Arial"/>
                <a:cs typeface="Arial"/>
              </a:rPr>
              <a:t>. Arturo </a:t>
            </a:r>
            <a:r>
              <a:rPr lang="es-ES" sz="1400" b="1" dirty="0" err="1">
                <a:latin typeface="Arial"/>
                <a:cs typeface="Arial"/>
              </a:rPr>
              <a:t>Vaillard</a:t>
            </a:r>
            <a:r>
              <a:rPr lang="es-ES" sz="1400" b="1" dirty="0">
                <a:latin typeface="Arial"/>
                <a:cs typeface="Arial"/>
              </a:rPr>
              <a:t> </a:t>
            </a:r>
            <a:r>
              <a:rPr lang="es-ES" sz="1400" b="1" dirty="0" smtClean="0">
                <a:latin typeface="Arial"/>
                <a:cs typeface="Arial"/>
              </a:rPr>
              <a:t>Martínez</a:t>
            </a:r>
            <a:endParaRPr lang="es-ES" sz="1400" b="1" dirty="0">
              <a:latin typeface="Arial"/>
              <a:cs typeface="Arial"/>
            </a:endParaRPr>
          </a:p>
        </p:txBody>
      </p:sp>
    </p:spTree>
    <p:extLst>
      <p:ext uri="{BB962C8B-B14F-4D97-AF65-F5344CB8AC3E}">
        <p14:creationId xmlns:p14="http://schemas.microsoft.com/office/powerpoint/2010/main" val="3397629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flecha.jpg"/>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937910" y="1164550"/>
            <a:ext cx="2400300" cy="1720215"/>
          </a:xfrm>
          <a:prstGeom prst="rect">
            <a:avLst/>
          </a:prstGeom>
        </p:spPr>
      </p:pic>
      <p:pic>
        <p:nvPicPr>
          <p:cNvPr id="8" name="Picture 2" descr="uni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1163" y="2750330"/>
            <a:ext cx="5605608" cy="4013615"/>
          </a:xfrm>
          <a:prstGeom prst="rect">
            <a:avLst/>
          </a:prstGeom>
        </p:spPr>
      </p:pic>
      <p:sp>
        <p:nvSpPr>
          <p:cNvPr id="9" name="8 Rectángulo"/>
          <p:cNvSpPr>
            <a:spLocks noChangeArrowheads="1"/>
          </p:cNvSpPr>
          <p:nvPr/>
        </p:nvSpPr>
        <p:spPr bwMode="auto">
          <a:xfrm>
            <a:off x="285697" y="1524602"/>
            <a:ext cx="2956675"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es-MX" sz="2400" dirty="0" smtClean="0">
                <a:solidFill>
                  <a:srgbClr val="002060"/>
                </a:solidFill>
                <a:latin typeface="Arial" charset="0"/>
                <a:cs typeface="Arial" charset="0"/>
              </a:rPr>
              <a:t>Modelo Social</a:t>
            </a:r>
          </a:p>
          <a:p>
            <a:pPr algn="ctr">
              <a:buFont typeface="Arial" charset="0"/>
              <a:buNone/>
            </a:pPr>
            <a:r>
              <a:rPr lang="es-MX" sz="2400" dirty="0" smtClean="0">
                <a:solidFill>
                  <a:srgbClr val="002060"/>
                </a:solidFill>
                <a:latin typeface="Arial" charset="0"/>
                <a:cs typeface="Arial" charset="0"/>
              </a:rPr>
              <a:t>de </a:t>
            </a:r>
            <a:r>
              <a:rPr lang="es-MX" sz="2400" dirty="0">
                <a:solidFill>
                  <a:srgbClr val="002060"/>
                </a:solidFill>
                <a:latin typeface="Arial" charset="0"/>
                <a:cs typeface="Arial" charset="0"/>
              </a:rPr>
              <a:t>la </a:t>
            </a:r>
          </a:p>
          <a:p>
            <a:pPr algn="ctr">
              <a:buFont typeface="Arial" charset="0"/>
              <a:buNone/>
            </a:pPr>
            <a:r>
              <a:rPr lang="es-MX" sz="2400" dirty="0">
                <a:solidFill>
                  <a:srgbClr val="002060"/>
                </a:solidFill>
                <a:latin typeface="Arial" charset="0"/>
                <a:cs typeface="Arial" charset="0"/>
              </a:rPr>
              <a:t>Discapacidad</a:t>
            </a:r>
          </a:p>
        </p:txBody>
      </p:sp>
      <p:sp>
        <p:nvSpPr>
          <p:cNvPr id="10" name="1 Rectángulo"/>
          <p:cNvSpPr>
            <a:spLocks noChangeArrowheads="1"/>
          </p:cNvSpPr>
          <p:nvPr/>
        </p:nvSpPr>
        <p:spPr bwMode="auto">
          <a:xfrm>
            <a:off x="5223910" y="1435702"/>
            <a:ext cx="3615289"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es-MX" sz="2400" dirty="0">
                <a:solidFill>
                  <a:srgbClr val="002060"/>
                </a:solidFill>
                <a:latin typeface="Arial" charset="0"/>
                <a:cs typeface="Arial" charset="0"/>
              </a:rPr>
              <a:t>Busca la creación de </a:t>
            </a:r>
            <a:r>
              <a:rPr lang="es-MX" sz="2400" b="1" dirty="0">
                <a:solidFill>
                  <a:srgbClr val="002060"/>
                </a:solidFill>
                <a:latin typeface="Arial" charset="0"/>
                <a:cs typeface="Arial" charset="0"/>
              </a:rPr>
              <a:t>sociedades </a:t>
            </a:r>
            <a:r>
              <a:rPr lang="es-MX" sz="2400" b="1" dirty="0" smtClean="0">
                <a:solidFill>
                  <a:srgbClr val="002060"/>
                </a:solidFill>
                <a:latin typeface="Arial" charset="0"/>
                <a:cs typeface="Arial" charset="0"/>
              </a:rPr>
              <a:t>inclusivas</a:t>
            </a:r>
          </a:p>
          <a:p>
            <a:pPr algn="ctr">
              <a:buFont typeface="Arial" charset="0"/>
              <a:buNone/>
            </a:pPr>
            <a:r>
              <a:rPr lang="es-MX" sz="2400" dirty="0" smtClean="0">
                <a:solidFill>
                  <a:srgbClr val="002060"/>
                </a:solidFill>
                <a:latin typeface="Arial" charset="0"/>
                <a:cs typeface="Arial" charset="0"/>
              </a:rPr>
              <a:t>para </a:t>
            </a:r>
            <a:r>
              <a:rPr lang="es-MX" sz="2400" dirty="0">
                <a:solidFill>
                  <a:srgbClr val="002060"/>
                </a:solidFill>
                <a:latin typeface="Arial" charset="0"/>
                <a:cs typeface="Arial" charset="0"/>
              </a:rPr>
              <a:t>todos y todas</a:t>
            </a:r>
          </a:p>
        </p:txBody>
      </p:sp>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oq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6000" y="1965521"/>
            <a:ext cx="4445000" cy="3175000"/>
          </a:xfrm>
          <a:prstGeom prst="rect">
            <a:avLst/>
          </a:prstGeom>
        </p:spPr>
      </p:pic>
      <p:sp>
        <p:nvSpPr>
          <p:cNvPr id="3" name="1 Rectángulo"/>
          <p:cNvSpPr>
            <a:spLocks noChangeArrowheads="1"/>
          </p:cNvSpPr>
          <p:nvPr/>
        </p:nvSpPr>
        <p:spPr bwMode="auto">
          <a:xfrm>
            <a:off x="250806" y="1965521"/>
            <a:ext cx="6310861" cy="390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charset="0"/>
              <a:buNone/>
            </a:pPr>
            <a:r>
              <a:rPr lang="es-MX" sz="2000" dirty="0">
                <a:solidFill>
                  <a:srgbClr val="002060"/>
                </a:solidFill>
                <a:latin typeface="Arial" charset="0"/>
                <a:ea typeface="Tahoma" pitchFamily="34" charset="0"/>
                <a:cs typeface="Arial" charset="0"/>
              </a:rPr>
              <a:t>Busca la eliminación de las barreras: </a:t>
            </a:r>
            <a:endParaRPr lang="es-MX" sz="2000" dirty="0" smtClean="0">
              <a:solidFill>
                <a:srgbClr val="002060"/>
              </a:solidFill>
              <a:latin typeface="Arial" charset="0"/>
              <a:ea typeface="Tahoma" pitchFamily="34" charset="0"/>
              <a:cs typeface="Arial" charset="0"/>
            </a:endParaRPr>
          </a:p>
          <a:p>
            <a:pPr>
              <a:buFont typeface="Arial" charset="0"/>
              <a:buNone/>
            </a:pPr>
            <a:endParaRPr lang="es-MX" sz="2000" dirty="0">
              <a:solidFill>
                <a:srgbClr val="002060"/>
              </a:solidFill>
              <a:latin typeface="Arial" charset="0"/>
              <a:ea typeface="Tahoma" pitchFamily="34" charset="0"/>
              <a:cs typeface="Arial" charset="0"/>
            </a:endParaRPr>
          </a:p>
          <a:p>
            <a:pPr>
              <a:lnSpc>
                <a:spcPct val="120000"/>
              </a:lnSpc>
              <a:buFont typeface="Wingdings" pitchFamily="2" charset="2"/>
              <a:buChar char="ü"/>
            </a:pPr>
            <a:r>
              <a:rPr lang="es-MX" sz="2000" dirty="0">
                <a:solidFill>
                  <a:srgbClr val="002060"/>
                </a:solidFill>
                <a:latin typeface="Arial" charset="0"/>
                <a:ea typeface="Tahoma" pitchFamily="34" charset="0"/>
                <a:cs typeface="Arial" charset="0"/>
              </a:rPr>
              <a:t>entorno físico </a:t>
            </a:r>
          </a:p>
          <a:p>
            <a:pPr>
              <a:lnSpc>
                <a:spcPct val="120000"/>
              </a:lnSpc>
              <a:buFont typeface="Wingdings" pitchFamily="2" charset="2"/>
              <a:buChar char="ü"/>
            </a:pPr>
            <a:r>
              <a:rPr lang="es-MX" sz="2000" dirty="0">
                <a:solidFill>
                  <a:srgbClr val="002060"/>
                </a:solidFill>
                <a:latin typeface="Arial" charset="0"/>
                <a:ea typeface="Tahoma" pitchFamily="34" charset="0"/>
                <a:cs typeface="Arial" charset="0"/>
              </a:rPr>
              <a:t>transporte</a:t>
            </a:r>
          </a:p>
          <a:p>
            <a:pPr>
              <a:lnSpc>
                <a:spcPct val="120000"/>
              </a:lnSpc>
              <a:buFont typeface="Wingdings" pitchFamily="2" charset="2"/>
              <a:buChar char="ü"/>
            </a:pPr>
            <a:r>
              <a:rPr lang="es-MX" sz="2000" dirty="0">
                <a:solidFill>
                  <a:srgbClr val="002060"/>
                </a:solidFill>
                <a:latin typeface="Arial" charset="0"/>
                <a:ea typeface="Tahoma" pitchFamily="34" charset="0"/>
                <a:cs typeface="Arial" charset="0"/>
              </a:rPr>
              <a:t> información </a:t>
            </a:r>
          </a:p>
          <a:p>
            <a:pPr>
              <a:lnSpc>
                <a:spcPct val="120000"/>
              </a:lnSpc>
              <a:buFont typeface="Wingdings" pitchFamily="2" charset="2"/>
              <a:buChar char="ü"/>
            </a:pPr>
            <a:r>
              <a:rPr lang="es-MX" sz="2000" dirty="0">
                <a:solidFill>
                  <a:srgbClr val="002060"/>
                </a:solidFill>
                <a:latin typeface="Arial" charset="0"/>
                <a:ea typeface="Tahoma" pitchFamily="34" charset="0"/>
                <a:cs typeface="Arial" charset="0"/>
              </a:rPr>
              <a:t> </a:t>
            </a:r>
            <a:r>
              <a:rPr lang="es-MX" sz="2000" dirty="0" smtClean="0">
                <a:solidFill>
                  <a:srgbClr val="002060"/>
                </a:solidFill>
                <a:latin typeface="Arial" charset="0"/>
                <a:ea typeface="Tahoma" pitchFamily="34" charset="0"/>
                <a:cs typeface="Arial" charset="0"/>
              </a:rPr>
              <a:t>comunicaciones</a:t>
            </a:r>
          </a:p>
          <a:p>
            <a:pPr>
              <a:lnSpc>
                <a:spcPct val="120000"/>
              </a:lnSpc>
              <a:buFont typeface="Wingdings" pitchFamily="2" charset="2"/>
              <a:buChar char="ü"/>
            </a:pPr>
            <a:r>
              <a:rPr lang="es-MX" sz="2000" dirty="0" smtClean="0">
                <a:solidFill>
                  <a:srgbClr val="002060"/>
                </a:solidFill>
                <a:latin typeface="Arial" charset="0"/>
                <a:ea typeface="Tahoma" pitchFamily="34" charset="0"/>
                <a:cs typeface="Arial" charset="0"/>
              </a:rPr>
              <a:t>internet</a:t>
            </a:r>
            <a:endParaRPr lang="es-MX" sz="2000" dirty="0">
              <a:solidFill>
                <a:srgbClr val="002060"/>
              </a:solidFill>
              <a:latin typeface="Arial" charset="0"/>
              <a:ea typeface="Tahoma" pitchFamily="34" charset="0"/>
              <a:cs typeface="Arial" charset="0"/>
            </a:endParaRPr>
          </a:p>
          <a:p>
            <a:pPr>
              <a:lnSpc>
                <a:spcPct val="120000"/>
              </a:lnSpc>
              <a:buFont typeface="Wingdings" pitchFamily="2" charset="2"/>
              <a:buChar char="ü"/>
            </a:pPr>
            <a:r>
              <a:rPr lang="es-MX" sz="2000" dirty="0">
                <a:solidFill>
                  <a:srgbClr val="002060"/>
                </a:solidFill>
                <a:latin typeface="Arial" charset="0"/>
                <a:ea typeface="Tahoma" pitchFamily="34" charset="0"/>
                <a:cs typeface="Arial" charset="0"/>
              </a:rPr>
              <a:t>servicios </a:t>
            </a:r>
          </a:p>
          <a:p>
            <a:pPr>
              <a:lnSpc>
                <a:spcPct val="120000"/>
              </a:lnSpc>
              <a:buFont typeface="Wingdings" pitchFamily="2" charset="2"/>
              <a:buChar char="ü"/>
            </a:pPr>
            <a:r>
              <a:rPr lang="es-MX" sz="2000" dirty="0">
                <a:solidFill>
                  <a:srgbClr val="002060"/>
                </a:solidFill>
                <a:latin typeface="Arial" charset="0"/>
                <a:ea typeface="Tahoma" pitchFamily="34" charset="0"/>
                <a:cs typeface="Arial" charset="0"/>
              </a:rPr>
              <a:t> instalaciones abiertas al público </a:t>
            </a:r>
            <a:endParaRPr lang="es-MX" sz="2000" dirty="0" smtClean="0">
              <a:solidFill>
                <a:srgbClr val="002060"/>
              </a:solidFill>
              <a:latin typeface="Arial" charset="0"/>
              <a:ea typeface="Tahoma" pitchFamily="34" charset="0"/>
              <a:cs typeface="Arial" charset="0"/>
            </a:endParaRPr>
          </a:p>
          <a:p>
            <a:pPr algn="ctr">
              <a:buFont typeface="Arial" charset="0"/>
              <a:buNone/>
            </a:pPr>
            <a:endParaRPr lang="es-MX" sz="2000" dirty="0">
              <a:solidFill>
                <a:srgbClr val="002060"/>
              </a:solidFill>
              <a:latin typeface="Arial" charset="0"/>
              <a:ea typeface="Tahoma" pitchFamily="34" charset="0"/>
              <a:cs typeface="Arial" charset="0"/>
            </a:endParaRPr>
          </a:p>
          <a:p>
            <a:pPr algn="ctr">
              <a:buFont typeface="Arial" charset="0"/>
              <a:buNone/>
            </a:pPr>
            <a:r>
              <a:rPr lang="es-MX" sz="2000" b="1" dirty="0" smtClean="0">
                <a:solidFill>
                  <a:srgbClr val="002060"/>
                </a:solidFill>
                <a:latin typeface="Arial" charset="0"/>
                <a:ea typeface="Tahoma" pitchFamily="34" charset="0"/>
                <a:cs typeface="Arial" charset="0"/>
              </a:rPr>
              <a:t>por </a:t>
            </a:r>
            <a:r>
              <a:rPr lang="es-MX" sz="2000" b="1" dirty="0">
                <a:solidFill>
                  <a:srgbClr val="002060"/>
                </a:solidFill>
                <a:latin typeface="Arial" charset="0"/>
                <a:ea typeface="Tahoma" pitchFamily="34" charset="0"/>
                <a:cs typeface="Arial" charset="0"/>
              </a:rPr>
              <a:t>medio de la herramienta de la accesibilidad</a:t>
            </a:r>
          </a:p>
        </p:txBody>
      </p:sp>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Rectángulo"/>
          <p:cNvSpPr>
            <a:spLocks noChangeArrowheads="1"/>
          </p:cNvSpPr>
          <p:nvPr/>
        </p:nvSpPr>
        <p:spPr bwMode="auto">
          <a:xfrm>
            <a:off x="931333" y="849902"/>
            <a:ext cx="72390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es-MX" sz="2800" dirty="0">
                <a:solidFill>
                  <a:srgbClr val="002060"/>
                </a:solidFill>
                <a:latin typeface="Arial" charset="0"/>
                <a:cs typeface="Arial" charset="0"/>
              </a:rPr>
              <a:t>El Camino es…….</a:t>
            </a:r>
          </a:p>
          <a:p>
            <a:pPr algn="ctr">
              <a:buFont typeface="Arial" charset="0"/>
              <a:buNone/>
            </a:pPr>
            <a:endParaRPr lang="es-MX" sz="2000" dirty="0">
              <a:solidFill>
                <a:srgbClr val="002060"/>
              </a:solidFill>
              <a:latin typeface="Arial" charset="0"/>
              <a:cs typeface="Arial" charset="0"/>
            </a:endParaRPr>
          </a:p>
          <a:p>
            <a:pPr algn="ctr">
              <a:buFont typeface="Arial" charset="0"/>
              <a:buNone/>
            </a:pPr>
            <a:r>
              <a:rPr lang="es-MX" sz="2800" dirty="0">
                <a:solidFill>
                  <a:srgbClr val="002060"/>
                </a:solidFill>
                <a:latin typeface="Arial" charset="0"/>
                <a:cs typeface="Arial" charset="0"/>
              </a:rPr>
              <a:t>“Identificar y eliminar las </a:t>
            </a:r>
            <a:r>
              <a:rPr lang="es-MX" sz="2800" dirty="0" smtClean="0">
                <a:solidFill>
                  <a:srgbClr val="002060"/>
                </a:solidFill>
                <a:latin typeface="Arial" charset="0"/>
                <a:cs typeface="Arial" charset="0"/>
              </a:rPr>
              <a:t>barreras con </a:t>
            </a:r>
            <a:r>
              <a:rPr lang="es-MX" sz="2800" dirty="0">
                <a:solidFill>
                  <a:srgbClr val="002060"/>
                </a:solidFill>
                <a:latin typeface="Arial" charset="0"/>
                <a:cs typeface="Arial" charset="0"/>
              </a:rPr>
              <a:t>que se enfrentan las personas con discapacidad en el ejercicio de sus derechos”</a:t>
            </a:r>
          </a:p>
        </p:txBody>
      </p:sp>
      <p:pic>
        <p:nvPicPr>
          <p:cNvPr id="2" name="Picture 1" descr="img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9266" y="3152988"/>
            <a:ext cx="3848100" cy="3078480"/>
          </a:xfrm>
          <a:prstGeom prst="rect">
            <a:avLst/>
          </a:prstGeom>
        </p:spPr>
      </p:pic>
    </p:spTree>
    <p:extLst>
      <p:ext uri="{BB962C8B-B14F-4D97-AF65-F5344CB8AC3E}">
        <p14:creationId xmlns:p14="http://schemas.microsoft.com/office/powerpoint/2010/main" val="303555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fica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6372" y="931083"/>
            <a:ext cx="5603347" cy="5603347"/>
          </a:xfrm>
          <a:prstGeom prst="rect">
            <a:avLst/>
          </a:prstGeom>
        </p:spPr>
      </p:pic>
      <p:sp>
        <p:nvSpPr>
          <p:cNvPr id="4" name="5 CuadroTexto"/>
          <p:cNvSpPr txBox="1">
            <a:spLocks noChangeArrowheads="1"/>
          </p:cNvSpPr>
          <p:nvPr/>
        </p:nvSpPr>
        <p:spPr bwMode="auto">
          <a:xfrm>
            <a:off x="1128015" y="49145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buFont typeface="Arial" charset="0"/>
              <a:buNone/>
              <a:defRPr/>
            </a:pPr>
            <a:r>
              <a:rPr lang="es-MX" sz="2800" b="1" dirty="0" smtClean="0">
                <a:solidFill>
                  <a:srgbClr val="C80000"/>
                </a:solidFill>
                <a:latin typeface="Arial" pitchFamily="34" charset="0"/>
                <a:ea typeface="Tahoma" pitchFamily="34" charset="0"/>
                <a:cs typeface="Arial" pitchFamily="34" charset="0"/>
              </a:rPr>
              <a:t>Algunas Cifras</a:t>
            </a:r>
            <a:endParaRPr lang="es-MX" sz="2800" b="1" dirty="0">
              <a:solidFill>
                <a:srgbClr val="C80000"/>
              </a:solidFill>
              <a:latin typeface="Arial" pitchFamily="34" charset="0"/>
              <a:ea typeface="Tahoma" pitchFamily="34" charset="0"/>
              <a:cs typeface="Arial" pitchFamily="34" charset="0"/>
            </a:endParaRPr>
          </a:p>
        </p:txBody>
      </p:sp>
      <p:sp>
        <p:nvSpPr>
          <p:cNvPr id="5" name="1 Rectángulo"/>
          <p:cNvSpPr>
            <a:spLocks noChangeArrowheads="1"/>
          </p:cNvSpPr>
          <p:nvPr/>
        </p:nvSpPr>
        <p:spPr bwMode="auto">
          <a:xfrm>
            <a:off x="491202" y="1457723"/>
            <a:ext cx="4743897"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s-MX" sz="2400" b="1" dirty="0" smtClean="0">
                <a:solidFill>
                  <a:srgbClr val="002060"/>
                </a:solidFill>
                <a:latin typeface="Arial" charset="0"/>
                <a:ea typeface="Tahoma" pitchFamily="34" charset="0"/>
                <a:cs typeface="Arial" charset="0"/>
              </a:rPr>
              <a:t>INEGI: </a:t>
            </a:r>
          </a:p>
          <a:p>
            <a:r>
              <a:rPr lang="es-MX" sz="2000" dirty="0" smtClean="0">
                <a:solidFill>
                  <a:srgbClr val="002060"/>
                </a:solidFill>
                <a:latin typeface="Arial" charset="0"/>
                <a:ea typeface="Tahoma" pitchFamily="34" charset="0"/>
                <a:cs typeface="Arial" charset="0"/>
              </a:rPr>
              <a:t>5,7 millones de personas </a:t>
            </a:r>
          </a:p>
          <a:p>
            <a:r>
              <a:rPr lang="es-MX" sz="2000" dirty="0" smtClean="0">
                <a:solidFill>
                  <a:srgbClr val="002060"/>
                </a:solidFill>
                <a:latin typeface="Arial" charset="0"/>
                <a:ea typeface="Tahoma" pitchFamily="34" charset="0"/>
                <a:cs typeface="Arial" charset="0"/>
              </a:rPr>
              <a:t>tienen alguna discapacidad</a:t>
            </a:r>
          </a:p>
          <a:p>
            <a:r>
              <a:rPr lang="es-MX" sz="2000" dirty="0" smtClean="0">
                <a:solidFill>
                  <a:srgbClr val="002060"/>
                </a:solidFill>
                <a:latin typeface="Arial" charset="0"/>
                <a:ea typeface="Tahoma" pitchFamily="34" charset="0"/>
                <a:cs typeface="Arial" charset="0"/>
              </a:rPr>
              <a:t>en México.</a:t>
            </a:r>
          </a:p>
          <a:p>
            <a:pPr marL="342900" indent="-342900">
              <a:buFont typeface="Wingdings" pitchFamily="2" charset="2"/>
              <a:buChar char="ü"/>
            </a:pPr>
            <a:endParaRPr lang="es-MX" sz="2000" dirty="0">
              <a:solidFill>
                <a:srgbClr val="002060"/>
              </a:solidFill>
              <a:latin typeface="Arial" charset="0"/>
              <a:ea typeface="Tahoma" pitchFamily="34" charset="0"/>
              <a:cs typeface="Arial" charset="0"/>
            </a:endParaRPr>
          </a:p>
          <a:p>
            <a:pPr marL="342900" indent="-342900">
              <a:buFont typeface="Wingdings" pitchFamily="2" charset="2"/>
              <a:buChar char="ü"/>
            </a:pPr>
            <a:endParaRPr lang="es-MX" sz="2000" dirty="0" smtClean="0">
              <a:solidFill>
                <a:srgbClr val="002060"/>
              </a:solidFill>
              <a:latin typeface="Arial" charset="0"/>
              <a:ea typeface="Tahoma" pitchFamily="34" charset="0"/>
              <a:cs typeface="Arial" charset="0"/>
            </a:endParaRPr>
          </a:p>
          <a:p>
            <a:r>
              <a:rPr lang="es-MX" sz="2400" b="1" dirty="0" smtClean="0">
                <a:solidFill>
                  <a:srgbClr val="002060"/>
                </a:solidFill>
                <a:latin typeface="Arial" charset="0"/>
                <a:ea typeface="Tahoma" pitchFamily="34" charset="0"/>
                <a:cs typeface="Arial" charset="0"/>
              </a:rPr>
              <a:t>CONAPO:</a:t>
            </a:r>
          </a:p>
          <a:p>
            <a:r>
              <a:rPr lang="es-MX" sz="2000" dirty="0" smtClean="0">
                <a:solidFill>
                  <a:srgbClr val="002060"/>
                </a:solidFill>
                <a:latin typeface="Arial" charset="0"/>
                <a:ea typeface="Tahoma" pitchFamily="34" charset="0"/>
                <a:cs typeface="Arial" charset="0"/>
              </a:rPr>
              <a:t>7 millones de habitantes</a:t>
            </a:r>
          </a:p>
          <a:p>
            <a:r>
              <a:rPr lang="es-MX" sz="2000" dirty="0" smtClean="0">
                <a:solidFill>
                  <a:srgbClr val="002060"/>
                </a:solidFill>
                <a:latin typeface="Arial" charset="0"/>
                <a:ea typeface="Tahoma" pitchFamily="34" charset="0"/>
                <a:cs typeface="Arial" charset="0"/>
              </a:rPr>
              <a:t>son mayores de 65 años.</a:t>
            </a:r>
          </a:p>
          <a:p>
            <a:endParaRPr lang="es-MX" sz="2000" dirty="0">
              <a:solidFill>
                <a:srgbClr val="002060"/>
              </a:solidFill>
              <a:latin typeface="Arial" charset="0"/>
              <a:ea typeface="Tahoma" pitchFamily="34" charset="0"/>
              <a:cs typeface="Arial" charset="0"/>
            </a:endParaRPr>
          </a:p>
          <a:p>
            <a:r>
              <a:rPr lang="es-MX" sz="2400" b="1" dirty="0">
                <a:solidFill>
                  <a:srgbClr val="002060"/>
                </a:solidFill>
                <a:latin typeface="Arial" charset="0"/>
                <a:ea typeface="Tahoma" pitchFamily="34" charset="0"/>
                <a:cs typeface="Arial" charset="0"/>
              </a:rPr>
              <a:t>INEGI:</a:t>
            </a:r>
          </a:p>
          <a:p>
            <a:r>
              <a:rPr lang="es-MX" sz="2000" dirty="0" smtClean="0">
                <a:solidFill>
                  <a:srgbClr val="002060"/>
                </a:solidFill>
                <a:latin typeface="Arial" charset="0"/>
                <a:ea typeface="Tahoma" pitchFamily="34" charset="0"/>
                <a:cs typeface="Arial" charset="0"/>
              </a:rPr>
              <a:t>Una familia mexicana tiene en promedio</a:t>
            </a:r>
          </a:p>
          <a:p>
            <a:r>
              <a:rPr lang="es-MX" sz="2000" dirty="0" smtClean="0">
                <a:solidFill>
                  <a:srgbClr val="002060"/>
                </a:solidFill>
                <a:latin typeface="Arial" charset="0"/>
                <a:ea typeface="Tahoma" pitchFamily="34" charset="0"/>
                <a:cs typeface="Arial" charset="0"/>
              </a:rPr>
              <a:t>4,3 miembros</a:t>
            </a:r>
            <a:endParaRPr lang="es-MX" sz="2000" dirty="0">
              <a:solidFill>
                <a:srgbClr val="002060"/>
              </a:solidFill>
              <a:latin typeface="Arial" charset="0"/>
              <a:ea typeface="Tahoma" pitchFamily="34" charset="0"/>
              <a:cs typeface="Arial" charset="0"/>
            </a:endParaRPr>
          </a:p>
        </p:txBody>
      </p:sp>
    </p:spTree>
    <p:extLst>
      <p:ext uri="{BB962C8B-B14F-4D97-AF65-F5344CB8AC3E}">
        <p14:creationId xmlns:p14="http://schemas.microsoft.com/office/powerpoint/2010/main" val="3772690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a:spLocks noChangeArrowheads="1"/>
          </p:cNvSpPr>
          <p:nvPr/>
        </p:nvSpPr>
        <p:spPr bwMode="auto">
          <a:xfrm>
            <a:off x="494982" y="1916152"/>
            <a:ext cx="8154036" cy="338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a:buFont typeface="Wingdings" pitchFamily="2" charset="2"/>
              <a:buChar char="ü"/>
            </a:pPr>
            <a:r>
              <a:rPr lang="es-MX" sz="2000" dirty="0" smtClean="0">
                <a:solidFill>
                  <a:srgbClr val="002060"/>
                </a:solidFill>
                <a:latin typeface="Arial" charset="0"/>
                <a:ea typeface="Tahoma" pitchFamily="34" charset="0"/>
                <a:cs typeface="Arial" charset="0"/>
              </a:rPr>
              <a:t>Constitución Política de los Estados Unidos Mexicanos (Art. 1º)</a:t>
            </a:r>
          </a:p>
          <a:p>
            <a:pPr marL="342900" indent="-342900" algn="just">
              <a:buFont typeface="Wingdings" pitchFamily="2" charset="2"/>
              <a:buChar char="ü"/>
            </a:pPr>
            <a:endParaRPr lang="es-MX" sz="2000" dirty="0">
              <a:solidFill>
                <a:srgbClr val="002060"/>
              </a:solidFill>
              <a:latin typeface="Arial" charset="0"/>
              <a:ea typeface="Tahoma" pitchFamily="34" charset="0"/>
              <a:cs typeface="Arial" charset="0"/>
            </a:endParaRPr>
          </a:p>
          <a:p>
            <a:pPr marL="342900" indent="-342900" algn="just">
              <a:buFont typeface="Wingdings" pitchFamily="2" charset="2"/>
              <a:buChar char="ü"/>
            </a:pPr>
            <a:r>
              <a:rPr lang="es-MX" sz="2000" dirty="0" smtClean="0">
                <a:solidFill>
                  <a:srgbClr val="002060"/>
                </a:solidFill>
                <a:latin typeface="Arial" charset="0"/>
                <a:ea typeface="Tahoma" pitchFamily="34" charset="0"/>
                <a:cs typeface="Arial" charset="0"/>
              </a:rPr>
              <a:t>Convención Sobre los Derechos de las Personas con Discapacidad y su Protocolo Facultativo (Art. 9º)</a:t>
            </a:r>
          </a:p>
          <a:p>
            <a:pPr marL="342900" indent="-342900" algn="just">
              <a:buFont typeface="Wingdings" pitchFamily="2" charset="2"/>
              <a:buChar char="ü"/>
            </a:pPr>
            <a:endParaRPr lang="es-MX" sz="2000" dirty="0">
              <a:solidFill>
                <a:srgbClr val="002060"/>
              </a:solidFill>
              <a:latin typeface="Arial" charset="0"/>
              <a:ea typeface="Tahoma" pitchFamily="34" charset="0"/>
              <a:cs typeface="Arial" charset="0"/>
            </a:endParaRPr>
          </a:p>
          <a:p>
            <a:pPr marL="342900" indent="-342900" algn="just">
              <a:buFont typeface="Wingdings" pitchFamily="2" charset="2"/>
              <a:buChar char="ü"/>
            </a:pPr>
            <a:r>
              <a:rPr lang="es-MX" sz="2000" dirty="0" smtClean="0">
                <a:solidFill>
                  <a:srgbClr val="002060"/>
                </a:solidFill>
                <a:latin typeface="Arial" charset="0"/>
                <a:ea typeface="Tahoma" pitchFamily="34" charset="0"/>
                <a:cs typeface="Arial" charset="0"/>
              </a:rPr>
              <a:t>Ley General para la Inclusión de las Personas con Discapacidad</a:t>
            </a:r>
          </a:p>
          <a:p>
            <a:pPr marL="342900" indent="-342900" algn="just">
              <a:buFont typeface="Wingdings" pitchFamily="2" charset="2"/>
              <a:buChar char="ü"/>
            </a:pPr>
            <a:endParaRPr lang="es-MX" sz="2000" dirty="0">
              <a:solidFill>
                <a:srgbClr val="002060"/>
              </a:solidFill>
              <a:latin typeface="Arial" charset="0"/>
              <a:ea typeface="Tahoma" pitchFamily="34" charset="0"/>
              <a:cs typeface="Arial" charset="0"/>
            </a:endParaRPr>
          </a:p>
          <a:p>
            <a:pPr marL="342900" indent="-342900" algn="just">
              <a:buFont typeface="Wingdings" pitchFamily="2" charset="2"/>
              <a:buChar char="ü"/>
            </a:pPr>
            <a:r>
              <a:rPr lang="es-MX" sz="2000" dirty="0" smtClean="0">
                <a:solidFill>
                  <a:srgbClr val="002060"/>
                </a:solidFill>
                <a:latin typeface="Arial" charset="0"/>
                <a:ea typeface="Tahoma" pitchFamily="34" charset="0"/>
                <a:cs typeface="Arial" charset="0"/>
              </a:rPr>
              <a:t>Ley Federal para Prevenir y Eliminar la Discriminación</a:t>
            </a:r>
          </a:p>
          <a:p>
            <a:pPr marL="342900" indent="-342900" algn="just">
              <a:buFont typeface="Wingdings" pitchFamily="2" charset="2"/>
              <a:buChar char="ü"/>
            </a:pPr>
            <a:endParaRPr lang="es-MX" sz="2000" dirty="0">
              <a:solidFill>
                <a:srgbClr val="002060"/>
              </a:solidFill>
              <a:latin typeface="Arial" charset="0"/>
              <a:ea typeface="Tahoma" pitchFamily="34" charset="0"/>
              <a:cs typeface="Arial" charset="0"/>
            </a:endParaRPr>
          </a:p>
          <a:p>
            <a:pPr marL="342900" indent="-342900" algn="just">
              <a:buFont typeface="Wingdings" pitchFamily="2" charset="2"/>
              <a:buChar char="ü"/>
            </a:pPr>
            <a:r>
              <a:rPr lang="es-MX" sz="2000" dirty="0" smtClean="0">
                <a:solidFill>
                  <a:srgbClr val="002060"/>
                </a:solidFill>
                <a:latin typeface="Arial" charset="0"/>
                <a:ea typeface="Tahoma" pitchFamily="34" charset="0"/>
                <a:cs typeface="Arial" charset="0"/>
              </a:rPr>
              <a:t>Ley Federal de Transparencia y Acceso a la Información Pública Gubernamental</a:t>
            </a:r>
          </a:p>
          <a:p>
            <a:pPr marL="342900" indent="-342900">
              <a:buFont typeface="Wingdings" pitchFamily="2" charset="2"/>
              <a:buChar char="ü"/>
            </a:pPr>
            <a:endParaRPr lang="es-MX" sz="2000" dirty="0">
              <a:solidFill>
                <a:srgbClr val="002060"/>
              </a:solidFill>
              <a:latin typeface="Arial" charset="0"/>
              <a:ea typeface="Tahoma" pitchFamily="34" charset="0"/>
              <a:cs typeface="Arial" charset="0"/>
            </a:endParaRPr>
          </a:p>
          <a:p>
            <a:pPr marL="342900" indent="-342900">
              <a:buFont typeface="Wingdings" pitchFamily="2" charset="2"/>
              <a:buChar char="ü"/>
            </a:pPr>
            <a:endParaRPr lang="es-MX" sz="2000" dirty="0" smtClean="0">
              <a:solidFill>
                <a:srgbClr val="002060"/>
              </a:solidFill>
              <a:latin typeface="Arial" charset="0"/>
              <a:ea typeface="Tahoma" pitchFamily="34" charset="0"/>
              <a:cs typeface="Arial" charset="0"/>
            </a:endParaRPr>
          </a:p>
        </p:txBody>
      </p:sp>
      <p:sp>
        <p:nvSpPr>
          <p:cNvPr id="3" name="5 CuadroTexto"/>
          <p:cNvSpPr txBox="1">
            <a:spLocks noChangeArrowheads="1"/>
          </p:cNvSpPr>
          <p:nvPr/>
        </p:nvSpPr>
        <p:spPr bwMode="auto">
          <a:xfrm>
            <a:off x="1128015" y="49145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buFont typeface="Arial" charset="0"/>
              <a:buNone/>
              <a:defRPr/>
            </a:pPr>
            <a:r>
              <a:rPr lang="es-MX" sz="2800" b="1" dirty="0" smtClean="0">
                <a:solidFill>
                  <a:srgbClr val="C80000"/>
                </a:solidFill>
                <a:latin typeface="Arial" pitchFamily="34" charset="0"/>
                <a:ea typeface="Tahoma" pitchFamily="34" charset="0"/>
                <a:cs typeface="Arial" pitchFamily="34" charset="0"/>
              </a:rPr>
              <a:t>Legislación en México</a:t>
            </a:r>
            <a:endParaRPr lang="es-MX" sz="2800" b="1" dirty="0">
              <a:solidFill>
                <a:srgbClr val="C80000"/>
              </a:solidFill>
              <a:latin typeface="Arial" pitchFamily="34" charset="0"/>
              <a:ea typeface="Tahoma" pitchFamily="34" charset="0"/>
              <a:cs typeface="Arial" pitchFamily="34" charset="0"/>
            </a:endParaRPr>
          </a:p>
        </p:txBody>
      </p:sp>
    </p:spTree>
    <p:extLst>
      <p:ext uri="{BB962C8B-B14F-4D97-AF65-F5344CB8AC3E}">
        <p14:creationId xmlns:p14="http://schemas.microsoft.com/office/powerpoint/2010/main" val="1827170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5 CuadroTexto"/>
          <p:cNvSpPr txBox="1">
            <a:spLocks noChangeArrowheads="1"/>
          </p:cNvSpPr>
          <p:nvPr/>
        </p:nvSpPr>
        <p:spPr bwMode="auto">
          <a:xfrm>
            <a:off x="1128015" y="653509"/>
            <a:ext cx="68585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ctr"/>
            <a:r>
              <a:rPr lang="es-ES" sz="2800" b="1" dirty="0" smtClean="0">
                <a:solidFill>
                  <a:srgbClr val="C80000"/>
                </a:solidFill>
                <a:latin typeface="Arial" charset="0"/>
                <a:cs typeface="Arial" charset="0"/>
              </a:rPr>
              <a:t>¿Qué dice la Convención?</a:t>
            </a:r>
            <a:endParaRPr lang="es-ES" sz="2800" b="1" dirty="0">
              <a:solidFill>
                <a:srgbClr val="C80000"/>
              </a:solidFill>
              <a:latin typeface="Arial" charset="0"/>
              <a:cs typeface="Arial" charset="0"/>
            </a:endParaRPr>
          </a:p>
        </p:txBody>
      </p:sp>
      <p:sp>
        <p:nvSpPr>
          <p:cNvPr id="3" name="5 CuadroTexto"/>
          <p:cNvSpPr txBox="1">
            <a:spLocks noChangeArrowheads="1"/>
          </p:cNvSpPr>
          <p:nvPr/>
        </p:nvSpPr>
        <p:spPr bwMode="auto">
          <a:xfrm rot="10800000" flipV="1">
            <a:off x="901699" y="2047576"/>
            <a:ext cx="7391399"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defRPr sz="2400">
                <a:solidFill>
                  <a:schemeClr val="tx1"/>
                </a:solidFill>
                <a:latin typeface="Times"/>
              </a:defRPr>
            </a:lvl1pPr>
            <a:lvl2pPr marL="742950" indent="-285750" defTabSz="912813">
              <a:defRPr sz="2400">
                <a:solidFill>
                  <a:schemeClr val="tx1"/>
                </a:solidFill>
                <a:latin typeface="Times"/>
              </a:defRPr>
            </a:lvl2pPr>
            <a:lvl3pPr marL="1143000" indent="-228600" defTabSz="912813">
              <a:defRPr sz="2400">
                <a:solidFill>
                  <a:schemeClr val="tx1"/>
                </a:solidFill>
                <a:latin typeface="Times"/>
              </a:defRPr>
            </a:lvl3pPr>
            <a:lvl4pPr marL="1600200" indent="-228600" defTabSz="912813">
              <a:defRPr sz="2400">
                <a:solidFill>
                  <a:schemeClr val="tx1"/>
                </a:solidFill>
                <a:latin typeface="Times"/>
              </a:defRPr>
            </a:lvl4pPr>
            <a:lvl5pPr marL="2057400" indent="-228600" defTabSz="912813">
              <a:defRPr sz="2400">
                <a:solidFill>
                  <a:schemeClr val="tx1"/>
                </a:solidFill>
                <a:latin typeface="Times"/>
              </a:defRPr>
            </a:lvl5pPr>
            <a:lvl6pPr marL="2514600" indent="-228600" defTabSz="912813" eaLnBrk="0" fontAlgn="base" hangingPunct="0">
              <a:spcBef>
                <a:spcPct val="0"/>
              </a:spcBef>
              <a:spcAft>
                <a:spcPct val="0"/>
              </a:spcAft>
              <a:defRPr sz="2400">
                <a:solidFill>
                  <a:schemeClr val="tx1"/>
                </a:solidFill>
                <a:latin typeface="Times"/>
              </a:defRPr>
            </a:lvl6pPr>
            <a:lvl7pPr marL="2971800" indent="-228600" defTabSz="912813" eaLnBrk="0" fontAlgn="base" hangingPunct="0">
              <a:spcBef>
                <a:spcPct val="0"/>
              </a:spcBef>
              <a:spcAft>
                <a:spcPct val="0"/>
              </a:spcAft>
              <a:defRPr sz="2400">
                <a:solidFill>
                  <a:schemeClr val="tx1"/>
                </a:solidFill>
                <a:latin typeface="Times"/>
              </a:defRPr>
            </a:lvl7pPr>
            <a:lvl8pPr marL="3429000" indent="-228600" defTabSz="912813" eaLnBrk="0" fontAlgn="base" hangingPunct="0">
              <a:spcBef>
                <a:spcPct val="0"/>
              </a:spcBef>
              <a:spcAft>
                <a:spcPct val="0"/>
              </a:spcAft>
              <a:defRPr sz="2400">
                <a:solidFill>
                  <a:schemeClr val="tx1"/>
                </a:solidFill>
                <a:latin typeface="Times"/>
              </a:defRPr>
            </a:lvl8pPr>
            <a:lvl9pPr marL="3886200" indent="-228600" defTabSz="912813" eaLnBrk="0" fontAlgn="base" hangingPunct="0">
              <a:spcBef>
                <a:spcPct val="0"/>
              </a:spcBef>
              <a:spcAft>
                <a:spcPct val="0"/>
              </a:spcAft>
              <a:defRPr sz="2400">
                <a:solidFill>
                  <a:schemeClr val="tx1"/>
                </a:solidFill>
                <a:latin typeface="Times"/>
              </a:defRPr>
            </a:lvl9pPr>
          </a:lstStyle>
          <a:p>
            <a:pPr algn="just"/>
            <a:r>
              <a:rPr lang="es-ES" sz="2000" dirty="0">
                <a:solidFill>
                  <a:srgbClr val="002060"/>
                </a:solidFill>
                <a:latin typeface="Arial" charset="0"/>
                <a:cs typeface="Arial" charset="0"/>
              </a:rPr>
              <a:t>La Convención Sobre los Derechos de las Personas con Discapacidad y su Protocolo Facultativo, </a:t>
            </a:r>
            <a:r>
              <a:rPr lang="es-ES" sz="2000" dirty="0" smtClean="0">
                <a:solidFill>
                  <a:srgbClr val="002060"/>
                </a:solidFill>
                <a:latin typeface="Arial" charset="0"/>
                <a:cs typeface="Arial" charset="0"/>
              </a:rPr>
              <a:t>en </a:t>
            </a:r>
            <a:r>
              <a:rPr lang="es-ES" sz="2000" dirty="0">
                <a:solidFill>
                  <a:srgbClr val="002060"/>
                </a:solidFill>
                <a:latin typeface="Arial" charset="0"/>
                <a:cs typeface="Arial" charset="0"/>
              </a:rPr>
              <a:t>el </a:t>
            </a:r>
            <a:r>
              <a:rPr lang="es-ES" sz="2000" b="1" dirty="0" smtClean="0">
                <a:solidFill>
                  <a:srgbClr val="002060"/>
                </a:solidFill>
                <a:latin typeface="Arial" charset="0"/>
                <a:cs typeface="Arial" charset="0"/>
              </a:rPr>
              <a:t>Articulo 3</a:t>
            </a:r>
            <a:r>
              <a:rPr lang="es-ES" sz="2000" dirty="0" smtClean="0">
                <a:solidFill>
                  <a:srgbClr val="002060"/>
                </a:solidFill>
                <a:latin typeface="Arial" charset="0"/>
                <a:cs typeface="Arial" charset="0"/>
              </a:rPr>
              <a:t>° señala </a:t>
            </a:r>
            <a:r>
              <a:rPr lang="es-ES" sz="2000" dirty="0">
                <a:solidFill>
                  <a:srgbClr val="002060"/>
                </a:solidFill>
                <a:latin typeface="Arial" charset="0"/>
                <a:cs typeface="Arial" charset="0"/>
              </a:rPr>
              <a:t>el derecho de igualdad de oportunidades y el derecho a la accesibilidad. </a:t>
            </a:r>
            <a:endParaRPr lang="es-ES" sz="2000" dirty="0" smtClean="0">
              <a:solidFill>
                <a:srgbClr val="002060"/>
              </a:solidFill>
              <a:latin typeface="Arial" charset="0"/>
              <a:cs typeface="Arial" charset="0"/>
            </a:endParaRPr>
          </a:p>
          <a:p>
            <a:pPr algn="just"/>
            <a:endParaRPr lang="es-ES" sz="2000" dirty="0">
              <a:solidFill>
                <a:srgbClr val="002060"/>
              </a:solidFill>
              <a:latin typeface="Arial" charset="0"/>
              <a:cs typeface="Arial" charset="0"/>
            </a:endParaRPr>
          </a:p>
          <a:p>
            <a:pPr algn="just"/>
            <a:r>
              <a:rPr lang="es-ES" sz="2000" dirty="0" smtClean="0">
                <a:solidFill>
                  <a:srgbClr val="002060"/>
                </a:solidFill>
                <a:latin typeface="Arial" charset="0"/>
                <a:cs typeface="Arial" charset="0"/>
              </a:rPr>
              <a:t>En </a:t>
            </a:r>
            <a:r>
              <a:rPr lang="es-ES" sz="2000" dirty="0">
                <a:solidFill>
                  <a:srgbClr val="002060"/>
                </a:solidFill>
                <a:latin typeface="Arial" charset="0"/>
                <a:cs typeface="Arial" charset="0"/>
              </a:rPr>
              <a:t>el </a:t>
            </a:r>
            <a:r>
              <a:rPr lang="es-ES" sz="2000" b="1" dirty="0">
                <a:solidFill>
                  <a:srgbClr val="002060"/>
                </a:solidFill>
                <a:latin typeface="Arial" charset="0"/>
                <a:cs typeface="Arial" charset="0"/>
              </a:rPr>
              <a:t>Artículo 9</a:t>
            </a:r>
            <a:r>
              <a:rPr lang="es-ES" sz="2000" dirty="0">
                <a:solidFill>
                  <a:srgbClr val="002060"/>
                </a:solidFill>
                <a:latin typeface="Arial" charset="0"/>
                <a:cs typeface="Arial" charset="0"/>
              </a:rPr>
              <a:t>°, establece que los estados tomarán las medidas pertinentes para asegurar el acceso de las personas con discapacidad a la información, a las comunicaciones, incluidos los sistemas y las tecnologías de información y de las comunicaciones, así como los servicios electrónicos e internet.</a:t>
            </a:r>
          </a:p>
        </p:txBody>
      </p:sp>
    </p:spTree>
    <p:extLst>
      <p:ext uri="{BB962C8B-B14F-4D97-AF65-F5344CB8AC3E}">
        <p14:creationId xmlns:p14="http://schemas.microsoft.com/office/powerpoint/2010/main" val="1673068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TotalTime>
  <Words>1505</Words>
  <Application>Microsoft Office PowerPoint</Application>
  <PresentationFormat>Presentación en pantalla (4:3)</PresentationFormat>
  <Paragraphs>238</Paragraphs>
  <Slides>34</Slides>
  <Notes>23</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 RIVERA</dc:creator>
  <cp:lastModifiedBy>Catalina Rodriguez Perez</cp:lastModifiedBy>
  <cp:revision>39</cp:revision>
  <dcterms:created xsi:type="dcterms:W3CDTF">2012-06-26T03:29:42Z</dcterms:created>
  <dcterms:modified xsi:type="dcterms:W3CDTF">2013-10-03T23:04:57Z</dcterms:modified>
</cp:coreProperties>
</file>